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51" r:id="rId1"/>
  </p:sldMasterIdLst>
  <p:sldIdLst>
    <p:sldId id="256" r:id="rId2"/>
    <p:sldId id="257" r:id="rId3"/>
    <p:sldId id="258" r:id="rId4"/>
    <p:sldId id="259" r:id="rId5"/>
    <p:sldId id="260" r:id="rId6"/>
    <p:sldId id="261" r:id="rId7"/>
    <p:sldId id="262" r:id="rId8"/>
    <p:sldId id="263" r:id="rId9"/>
    <p:sldId id="264" r:id="rId10"/>
    <p:sldId id="265" r:id="rId11"/>
    <p:sldId id="267" r:id="rId12"/>
    <p:sldId id="266" r:id="rId13"/>
    <p:sldId id="268"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890"/>
    <p:restoredTop sz="94694"/>
  </p:normalViewPr>
  <p:slideViewPr>
    <p:cSldViewPr snapToGrid="0" snapToObjects="1">
      <p:cViewPr varScale="1">
        <p:scale>
          <a:sx n="117" d="100"/>
          <a:sy n="117" d="100"/>
        </p:scale>
        <p:origin x="848"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1751012" y="1300785"/>
            <a:ext cx="8689976" cy="2509213"/>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5898F52-2787-4BA2-BBBC-9395E9F86D50}" type="datetimeFigureOut">
              <a:rPr lang="en-US" smtClean="0"/>
              <a:t>11/15/20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C8B8A27-DF03-4546-BA93-21C967D57E5C}" type="slidenum">
              <a:rPr lang="en-US" smtClean="0"/>
              <a:t>‹#›</a:t>
            </a:fld>
            <a:endParaRPr lang="en-US"/>
          </a:p>
        </p:txBody>
      </p:sp>
    </p:spTree>
    <p:extLst>
      <p:ext uri="{BB962C8B-B14F-4D97-AF65-F5344CB8AC3E}">
        <p14:creationId xmlns:p14="http://schemas.microsoft.com/office/powerpoint/2010/main" val="8252070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5898F52-2787-4BA2-BBBC-9395E9F86D50}" type="datetimeFigureOut">
              <a:rPr lang="en-US" smtClean="0"/>
              <a:pPr/>
              <a:t>11/15/20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C8B8A27-DF03-4546-BA93-21C967D57E5C}" type="slidenum">
              <a:rPr lang="en-US" smtClean="0"/>
              <a:pPr/>
              <a:t>‹#›</a:t>
            </a:fld>
            <a:endParaRPr lang="en-US"/>
          </a:p>
        </p:txBody>
      </p:sp>
    </p:spTree>
    <p:extLst>
      <p:ext uri="{BB962C8B-B14F-4D97-AF65-F5344CB8AC3E}">
        <p14:creationId xmlns:p14="http://schemas.microsoft.com/office/powerpoint/2010/main" val="20712440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5898F52-2787-4BA2-BBBC-9395E9F86D50}" type="datetimeFigureOut">
              <a:rPr lang="en-US" smtClean="0"/>
              <a:pPr/>
              <a:t>11/15/20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C8B8A27-DF03-4546-BA93-21C967D57E5C}" type="slidenum">
              <a:rPr lang="en-US" smtClean="0"/>
              <a:pPr/>
              <a:t>‹#›</a:t>
            </a:fld>
            <a:endParaRPr lang="en-US"/>
          </a:p>
        </p:txBody>
      </p:sp>
    </p:spTree>
    <p:extLst>
      <p:ext uri="{BB962C8B-B14F-4D97-AF65-F5344CB8AC3E}">
        <p14:creationId xmlns:p14="http://schemas.microsoft.com/office/powerpoint/2010/main" val="138010365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5898F52-2787-4BA2-BBBC-9395E9F86D50}" type="datetimeFigureOut">
              <a:rPr lang="en-US" smtClean="0"/>
              <a:pPr/>
              <a:t>11/15/20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C8B8A27-DF03-4546-BA93-21C967D57E5C}" type="slidenum">
              <a:rPr lang="en-US" smtClean="0"/>
              <a:pPr/>
              <a:t>‹#›</a:t>
            </a:fld>
            <a:endParaRPr lang="en-US"/>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4920132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5898F52-2787-4BA2-BBBC-9395E9F86D50}" type="datetimeFigureOut">
              <a:rPr lang="en-US" smtClean="0"/>
              <a:pPr/>
              <a:t>11/15/20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C8B8A27-DF03-4546-BA93-21C967D57E5C}" type="slidenum">
              <a:rPr lang="en-US" smtClean="0"/>
              <a:pPr/>
              <a:t>‹#›</a:t>
            </a:fld>
            <a:endParaRPr lang="en-US"/>
          </a:p>
        </p:txBody>
      </p:sp>
    </p:spTree>
    <p:extLst>
      <p:ext uri="{BB962C8B-B14F-4D97-AF65-F5344CB8AC3E}">
        <p14:creationId xmlns:p14="http://schemas.microsoft.com/office/powerpoint/2010/main" val="182371516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B5898F52-2787-4BA2-BBBC-9395E9F86D50}" type="datetimeFigureOut">
              <a:rPr lang="en-US" smtClean="0"/>
              <a:pPr/>
              <a:t>11/15/20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C8B8A27-DF03-4546-BA93-21C967D57E5C}" type="slidenum">
              <a:rPr lang="en-US" smtClean="0"/>
              <a:pPr/>
              <a:t>‹#›</a:t>
            </a:fld>
            <a:endParaRPr lang="en-US"/>
          </a:p>
        </p:txBody>
      </p:sp>
    </p:spTree>
    <p:extLst>
      <p:ext uri="{BB962C8B-B14F-4D97-AF65-F5344CB8AC3E}">
        <p14:creationId xmlns:p14="http://schemas.microsoft.com/office/powerpoint/2010/main" val="345193680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B5898F52-2787-4BA2-BBBC-9395E9F86D50}" type="datetimeFigureOut">
              <a:rPr lang="en-US" smtClean="0"/>
              <a:pPr/>
              <a:t>11/15/20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C8B8A27-DF03-4546-BA93-21C967D57E5C}" type="slidenum">
              <a:rPr lang="en-US" smtClean="0"/>
              <a:pPr/>
              <a:t>‹#›</a:t>
            </a:fld>
            <a:endParaRPr lang="en-US"/>
          </a:p>
        </p:txBody>
      </p:sp>
    </p:spTree>
    <p:extLst>
      <p:ext uri="{BB962C8B-B14F-4D97-AF65-F5344CB8AC3E}">
        <p14:creationId xmlns:p14="http://schemas.microsoft.com/office/powerpoint/2010/main" val="341076454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5898F52-2787-4BA2-BBBC-9395E9F86D50}" type="datetimeFigureOut">
              <a:rPr lang="en-US" smtClean="0"/>
              <a:pPr/>
              <a:t>11/15/20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C8B8A27-DF03-4546-BA93-21C967D57E5C}" type="slidenum">
              <a:rPr lang="en-US" smtClean="0"/>
              <a:pPr/>
              <a:t>‹#›</a:t>
            </a:fld>
            <a:endParaRPr lang="en-US"/>
          </a:p>
        </p:txBody>
      </p:sp>
    </p:spTree>
    <p:extLst>
      <p:ext uri="{BB962C8B-B14F-4D97-AF65-F5344CB8AC3E}">
        <p14:creationId xmlns:p14="http://schemas.microsoft.com/office/powerpoint/2010/main" val="217339811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5898F52-2787-4BA2-BBBC-9395E9F86D50}" type="datetimeFigureOut">
              <a:rPr lang="en-US" smtClean="0"/>
              <a:pPr/>
              <a:t>11/15/20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C8B8A27-DF03-4546-BA93-21C967D57E5C}" type="slidenum">
              <a:rPr lang="en-US" smtClean="0"/>
              <a:pPr/>
              <a:t>‹#›</a:t>
            </a:fld>
            <a:endParaRPr lang="en-US"/>
          </a:p>
        </p:txBody>
      </p:sp>
    </p:spTree>
    <p:extLst>
      <p:ext uri="{BB962C8B-B14F-4D97-AF65-F5344CB8AC3E}">
        <p14:creationId xmlns:p14="http://schemas.microsoft.com/office/powerpoint/2010/main" val="41827739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5898F52-2787-4BA2-BBBC-9395E9F86D50}" type="datetimeFigureOut">
              <a:rPr lang="en-US" smtClean="0"/>
              <a:pPr/>
              <a:t>11/15/20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C8B8A27-DF03-4546-BA93-21C967D57E5C}" type="slidenum">
              <a:rPr lang="en-US" smtClean="0"/>
              <a:pPr/>
              <a:t>‹#›</a:t>
            </a:fld>
            <a:endParaRPr lang="en-US"/>
          </a:p>
        </p:txBody>
      </p:sp>
    </p:spTree>
    <p:extLst>
      <p:ext uri="{BB962C8B-B14F-4D97-AF65-F5344CB8AC3E}">
        <p14:creationId xmlns:p14="http://schemas.microsoft.com/office/powerpoint/2010/main" val="834925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en-US"/>
              <a:t>Click to edit Master title style</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5898F52-2787-4BA2-BBBC-9395E9F86D50}" type="datetimeFigureOut">
              <a:rPr lang="en-US" smtClean="0"/>
              <a:t>11/15/20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C8B8A27-DF03-4546-BA93-21C967D57E5C}" type="slidenum">
              <a:rPr lang="en-US" smtClean="0"/>
              <a:t>‹#›</a:t>
            </a:fld>
            <a:endParaRPr lang="en-US"/>
          </a:p>
        </p:txBody>
      </p:sp>
    </p:spTree>
    <p:extLst>
      <p:ext uri="{BB962C8B-B14F-4D97-AF65-F5344CB8AC3E}">
        <p14:creationId xmlns:p14="http://schemas.microsoft.com/office/powerpoint/2010/main" val="40911575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5898F52-2787-4BA2-BBBC-9395E9F86D50}" type="datetimeFigureOut">
              <a:rPr lang="en-US" smtClean="0"/>
              <a:pPr/>
              <a:t>11/15/20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C8B8A27-DF03-4546-BA93-21C967D57E5C}" type="slidenum">
              <a:rPr lang="en-US" smtClean="0"/>
              <a:pPr/>
              <a:t>‹#›</a:t>
            </a:fld>
            <a:endParaRPr lang="en-US"/>
          </a:p>
        </p:txBody>
      </p:sp>
    </p:spTree>
    <p:extLst>
      <p:ext uri="{BB962C8B-B14F-4D97-AF65-F5344CB8AC3E}">
        <p14:creationId xmlns:p14="http://schemas.microsoft.com/office/powerpoint/2010/main" val="46961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3"/>
          <p:cNvSpPr>
            <a:spLocks noGrp="1"/>
          </p:cNvSpPr>
          <p:nvPr>
            <p:ph sz="quarter" idx="13"/>
          </p:nvPr>
        </p:nvSpPr>
        <p:spPr>
          <a:xfrm>
            <a:off x="913774" y="3051012"/>
            <a:ext cx="5106027"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5"/>
          <p:cNvSpPr>
            <a:spLocks noGrp="1"/>
          </p:cNvSpPr>
          <p:nvPr>
            <p:ph sz="quarter" idx="14"/>
          </p:nvPr>
        </p:nvSpPr>
        <p:spPr>
          <a:xfrm>
            <a:off x="6172200" y="3051012"/>
            <a:ext cx="5105401"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5898F52-2787-4BA2-BBBC-9395E9F86D50}" type="datetimeFigureOut">
              <a:rPr lang="en-US" smtClean="0"/>
              <a:pPr/>
              <a:t>11/15/20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C8B8A27-DF03-4546-BA93-21C967D57E5C}" type="slidenum">
              <a:rPr lang="en-US" smtClean="0"/>
              <a:pPr/>
              <a:t>‹#›</a:t>
            </a:fld>
            <a:endParaRPr lang="en-US"/>
          </a:p>
        </p:txBody>
      </p:sp>
    </p:spTree>
    <p:extLst>
      <p:ext uri="{BB962C8B-B14F-4D97-AF65-F5344CB8AC3E}">
        <p14:creationId xmlns:p14="http://schemas.microsoft.com/office/powerpoint/2010/main" val="12673955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5898F52-2787-4BA2-BBBC-9395E9F86D50}" type="datetimeFigureOut">
              <a:rPr lang="en-US" smtClean="0"/>
              <a:t>11/15/20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C8B8A27-DF03-4546-BA93-21C967D57E5C}" type="slidenum">
              <a:rPr lang="en-US" smtClean="0"/>
              <a:t>‹#›</a:t>
            </a:fld>
            <a:endParaRPr lang="en-US"/>
          </a:p>
        </p:txBody>
      </p:sp>
    </p:spTree>
    <p:extLst>
      <p:ext uri="{BB962C8B-B14F-4D97-AF65-F5344CB8AC3E}">
        <p14:creationId xmlns:p14="http://schemas.microsoft.com/office/powerpoint/2010/main" val="31935508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B5898F52-2787-4BA2-BBBC-9395E9F86D50}" type="datetimeFigureOut">
              <a:rPr lang="en-US" smtClean="0"/>
              <a:t>11/15/20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C8B8A27-DF03-4546-BA93-21C967D57E5C}" type="slidenum">
              <a:rPr lang="en-US" smtClean="0"/>
              <a:t>‹#›</a:t>
            </a:fld>
            <a:endParaRPr lang="en-US"/>
          </a:p>
        </p:txBody>
      </p:sp>
    </p:spTree>
    <p:extLst>
      <p:ext uri="{BB962C8B-B14F-4D97-AF65-F5344CB8AC3E}">
        <p14:creationId xmlns:p14="http://schemas.microsoft.com/office/powerpoint/2010/main" val="20424426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en-US"/>
              <a:t>Click to edit Master title style</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5898F52-2787-4BA2-BBBC-9395E9F86D50}" type="datetimeFigureOut">
              <a:rPr lang="en-US" smtClean="0"/>
              <a:pPr/>
              <a:t>11/15/20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C8B8A27-DF03-4546-BA93-21C967D57E5C}" type="slidenum">
              <a:rPr lang="en-US" smtClean="0"/>
              <a:pPr/>
              <a:t>‹#›</a:t>
            </a:fld>
            <a:endParaRPr lang="en-US"/>
          </a:p>
        </p:txBody>
      </p:sp>
    </p:spTree>
    <p:extLst>
      <p:ext uri="{BB962C8B-B14F-4D97-AF65-F5344CB8AC3E}">
        <p14:creationId xmlns:p14="http://schemas.microsoft.com/office/powerpoint/2010/main" val="31653831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5898F52-2787-4BA2-BBBC-9395E9F86D50}" type="datetimeFigureOut">
              <a:rPr lang="en-US" smtClean="0"/>
              <a:t>11/15/20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C8B8A27-DF03-4546-BA93-21C967D57E5C}" type="slidenum">
              <a:rPr lang="en-US" smtClean="0"/>
              <a:t>‹#›</a:t>
            </a:fld>
            <a:endParaRPr lang="en-US"/>
          </a:p>
        </p:txBody>
      </p:sp>
    </p:spTree>
    <p:extLst>
      <p:ext uri="{BB962C8B-B14F-4D97-AF65-F5344CB8AC3E}">
        <p14:creationId xmlns:p14="http://schemas.microsoft.com/office/powerpoint/2010/main" val="41277888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19">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B5898F52-2787-4BA2-BBBC-9395E9F86D50}" type="datetimeFigureOut">
              <a:rPr lang="en-US" smtClean="0"/>
              <a:pPr/>
              <a:t>11/15/20</a:t>
            </a:fld>
            <a:endParaRPr lang="en-US" dirty="0"/>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en-US" dirty="0"/>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4C8B8A27-DF03-4546-BA93-21C967D57E5C}" type="slidenum">
              <a:rPr lang="en-US" smtClean="0"/>
              <a:pPr/>
              <a:t>‹#›</a:t>
            </a:fld>
            <a:endParaRPr lang="en-US"/>
          </a:p>
        </p:txBody>
      </p:sp>
    </p:spTree>
    <p:extLst>
      <p:ext uri="{BB962C8B-B14F-4D97-AF65-F5344CB8AC3E}">
        <p14:creationId xmlns:p14="http://schemas.microsoft.com/office/powerpoint/2010/main" val="1303746391"/>
      </p:ext>
    </p:extLst>
  </p:cSld>
  <p:clrMap bg1="lt1" tx1="dk1" bg2="lt2" tx2="dk2" accent1="accent1" accent2="accent2" accent3="accent3" accent4="accent4" accent5="accent5" accent6="accent6" hlink="hlink" folHlink="folHlink"/>
  <p:sldLayoutIdLst>
    <p:sldLayoutId id="2147483752" r:id="rId1"/>
    <p:sldLayoutId id="2147483753" r:id="rId2"/>
    <p:sldLayoutId id="2147483754" r:id="rId3"/>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Lst>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1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1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2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52.png"/></Relationships>
</file>

<file path=ppt/slides/_rels/slide2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archive.ics.uci.edu/ml/datasets/online+retail" TargetMode="External"/><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sp useBgFill="1">
        <p:nvSpPr>
          <p:cNvPr id="6" name="Rectangle 8">
            <a:extLst>
              <a:ext uri="{FF2B5EF4-FFF2-40B4-BE49-F238E27FC236}">
                <a16:creationId xmlns:a16="http://schemas.microsoft.com/office/drawing/2014/main" id="{B40FCD49-2060-48B9-8212-8A5F1DF472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2">
            <a:extLst>
              <a:ext uri="{FF2B5EF4-FFF2-40B4-BE49-F238E27FC236}">
                <a16:creationId xmlns:a16="http://schemas.microsoft.com/office/drawing/2014/main" id="{DA70F40A-D18F-4F05-A106-6D2CB24DC79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C64DD985-1310-442C-A51A-3F0210F565A4}"/>
              </a:ext>
            </a:extLst>
          </p:cNvPr>
          <p:cNvPicPr>
            <a:picLocks noChangeAspect="1"/>
          </p:cNvPicPr>
          <p:nvPr/>
        </p:nvPicPr>
        <p:blipFill rotWithShape="1">
          <a:blip r:embed="rId3">
            <a:duotone>
              <a:schemeClr val="bg2">
                <a:shade val="45000"/>
                <a:satMod val="135000"/>
              </a:schemeClr>
              <a:prstClr val="white"/>
            </a:duotone>
            <a:alphaModFix amt="25000"/>
          </a:blip>
          <a:srcRect t="6765" b="8965"/>
          <a:stretch/>
        </p:blipFill>
        <p:spPr>
          <a:xfrm>
            <a:off x="20" y="10"/>
            <a:ext cx="12191962" cy="6857990"/>
          </a:xfrm>
          <a:prstGeom prst="rect">
            <a:avLst/>
          </a:prstGeom>
        </p:spPr>
      </p:pic>
      <p:pic>
        <p:nvPicPr>
          <p:cNvPr id="8" name="Picture 12">
            <a:extLst>
              <a:ext uri="{FF2B5EF4-FFF2-40B4-BE49-F238E27FC236}">
                <a16:creationId xmlns:a16="http://schemas.microsoft.com/office/drawing/2014/main" id="{83A45DCD-B5FB-4A86-88D2-91088C7FFC5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1CFEFEEF-E64C-FC4F-83DE-BB0A604CD439}"/>
              </a:ext>
            </a:extLst>
          </p:cNvPr>
          <p:cNvSpPr>
            <a:spLocks noGrp="1"/>
          </p:cNvSpPr>
          <p:nvPr>
            <p:ph type="ctrTitle"/>
          </p:nvPr>
        </p:nvSpPr>
        <p:spPr>
          <a:xfrm>
            <a:off x="1751012" y="1300785"/>
            <a:ext cx="8689976" cy="2509213"/>
          </a:xfrm>
        </p:spPr>
        <p:txBody>
          <a:bodyPr>
            <a:normAutofit/>
          </a:bodyPr>
          <a:lstStyle/>
          <a:p>
            <a:r>
              <a:rPr lang="en-US" dirty="0">
                <a:latin typeface="Garamond" panose="02020404030301010803" pitchFamily="18" charset="0"/>
              </a:rPr>
              <a:t>Customer and MARKET BASKET ANALYSIS FOR AN ONLINE RETAIL</a:t>
            </a:r>
          </a:p>
        </p:txBody>
      </p:sp>
      <p:sp>
        <p:nvSpPr>
          <p:cNvPr id="3" name="Subtitle 2">
            <a:extLst>
              <a:ext uri="{FF2B5EF4-FFF2-40B4-BE49-F238E27FC236}">
                <a16:creationId xmlns:a16="http://schemas.microsoft.com/office/drawing/2014/main" id="{B3C8C363-121C-154B-89F9-F70A21437C99}"/>
              </a:ext>
            </a:extLst>
          </p:cNvPr>
          <p:cNvSpPr>
            <a:spLocks noGrp="1"/>
          </p:cNvSpPr>
          <p:nvPr>
            <p:ph type="subTitle" idx="1"/>
          </p:nvPr>
        </p:nvSpPr>
        <p:spPr>
          <a:xfrm>
            <a:off x="7514376" y="5168865"/>
            <a:ext cx="4483694" cy="1371599"/>
          </a:xfrm>
        </p:spPr>
        <p:txBody>
          <a:bodyPr>
            <a:normAutofit/>
          </a:bodyPr>
          <a:lstStyle/>
          <a:p>
            <a:r>
              <a:rPr lang="en-US" dirty="0">
                <a:solidFill>
                  <a:schemeClr val="tx1"/>
                </a:solidFill>
                <a:latin typeface="Garamond" panose="02020404030301010803" pitchFamily="18" charset="0"/>
              </a:rPr>
              <a:t>Bhavya Sree BINDELA</a:t>
            </a:r>
          </a:p>
          <a:p>
            <a:r>
              <a:rPr lang="en-US" dirty="0">
                <a:solidFill>
                  <a:schemeClr val="tx1"/>
                </a:solidFill>
                <a:latin typeface="Garamond" panose="02020404030301010803" pitchFamily="18" charset="0"/>
              </a:rPr>
              <a:t>A20448208</a:t>
            </a:r>
          </a:p>
        </p:txBody>
      </p:sp>
    </p:spTree>
    <p:extLst>
      <p:ext uri="{BB962C8B-B14F-4D97-AF65-F5344CB8AC3E}">
        <p14:creationId xmlns:p14="http://schemas.microsoft.com/office/powerpoint/2010/main" val="7624887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4758783-8C3A-F944-8069-A66162B14504}"/>
              </a:ext>
            </a:extLst>
          </p:cNvPr>
          <p:cNvSpPr txBox="1"/>
          <p:nvPr/>
        </p:nvSpPr>
        <p:spPr>
          <a:xfrm>
            <a:off x="516048" y="219041"/>
            <a:ext cx="8845235" cy="646331"/>
          </a:xfrm>
          <a:prstGeom prst="rect">
            <a:avLst/>
          </a:prstGeom>
          <a:noFill/>
        </p:spPr>
        <p:txBody>
          <a:bodyPr wrap="square" rtlCol="0">
            <a:spAutoFit/>
          </a:bodyPr>
          <a:lstStyle/>
          <a:p>
            <a:r>
              <a:rPr lang="en-US" sz="3600" dirty="0">
                <a:solidFill>
                  <a:schemeClr val="accent1">
                    <a:lumMod val="75000"/>
                  </a:schemeClr>
                </a:solidFill>
                <a:latin typeface="Garamond" panose="02020404030301010803" pitchFamily="18" charset="0"/>
              </a:rPr>
              <a:t> </a:t>
            </a:r>
            <a:r>
              <a:rPr lang="en-US" sz="3600" b="1" dirty="0">
                <a:solidFill>
                  <a:schemeClr val="accent1">
                    <a:lumMod val="75000"/>
                  </a:schemeClr>
                </a:solidFill>
                <a:latin typeface="Garamond" panose="02020404030301010803" pitchFamily="18" charset="0"/>
              </a:rPr>
              <a:t>K-Means Clustering</a:t>
            </a:r>
          </a:p>
        </p:txBody>
      </p:sp>
      <p:sp>
        <p:nvSpPr>
          <p:cNvPr id="5" name="TextBox 4">
            <a:extLst>
              <a:ext uri="{FF2B5EF4-FFF2-40B4-BE49-F238E27FC236}">
                <a16:creationId xmlns:a16="http://schemas.microsoft.com/office/drawing/2014/main" id="{CD55C1AE-854F-4F44-B3AE-8F0B3597A10A}"/>
              </a:ext>
            </a:extLst>
          </p:cNvPr>
          <p:cNvSpPr txBox="1"/>
          <p:nvPr/>
        </p:nvSpPr>
        <p:spPr>
          <a:xfrm>
            <a:off x="764866" y="906127"/>
            <a:ext cx="6286428" cy="1107996"/>
          </a:xfrm>
          <a:prstGeom prst="rect">
            <a:avLst/>
          </a:prstGeom>
          <a:noFill/>
        </p:spPr>
        <p:txBody>
          <a:bodyPr wrap="square" rtlCol="0">
            <a:spAutoFit/>
          </a:bodyPr>
          <a:lstStyle/>
          <a:p>
            <a:r>
              <a:rPr lang="en-US" sz="2200" b="1" dirty="0">
                <a:solidFill>
                  <a:schemeClr val="accent4"/>
                </a:solidFill>
                <a:latin typeface="Garamond" panose="02020404030301010803" pitchFamily="18" charset="0"/>
              </a:rPr>
              <a:t>Silhouette Method</a:t>
            </a:r>
          </a:p>
          <a:p>
            <a:pPr algn="just"/>
            <a:r>
              <a:rPr lang="en-US" sz="2200" dirty="0">
                <a:latin typeface="Garamond" panose="02020404030301010803" pitchFamily="18" charset="0"/>
              </a:rPr>
              <a:t>Silhouette Score is a measure of how similar an object is to its own cluster. Ranges from -1 to +1</a:t>
            </a:r>
          </a:p>
        </p:txBody>
      </p:sp>
      <p:pic>
        <p:nvPicPr>
          <p:cNvPr id="8" name="Picture 7">
            <a:extLst>
              <a:ext uri="{FF2B5EF4-FFF2-40B4-BE49-F238E27FC236}">
                <a16:creationId xmlns:a16="http://schemas.microsoft.com/office/drawing/2014/main" id="{7A5411A9-26EC-A942-AA55-F7C430FBDE42}"/>
              </a:ext>
            </a:extLst>
          </p:cNvPr>
          <p:cNvPicPr>
            <a:picLocks noChangeAspect="1"/>
          </p:cNvPicPr>
          <p:nvPr/>
        </p:nvPicPr>
        <p:blipFill>
          <a:blip r:embed="rId2"/>
          <a:stretch>
            <a:fillRect/>
          </a:stretch>
        </p:blipFill>
        <p:spPr>
          <a:xfrm>
            <a:off x="8544033" y="505206"/>
            <a:ext cx="2653493" cy="2388958"/>
          </a:xfrm>
          <a:prstGeom prst="rect">
            <a:avLst/>
          </a:prstGeom>
          <a:ln>
            <a:solidFill>
              <a:schemeClr val="tx1"/>
            </a:solidFill>
          </a:ln>
          <a:effectLst>
            <a:outerShdw blurRad="50800" dist="38100" dir="5400000" algn="t" rotWithShape="0">
              <a:prstClr val="black">
                <a:alpha val="40000"/>
              </a:prstClr>
            </a:outerShdw>
          </a:effectLst>
        </p:spPr>
      </p:pic>
      <p:pic>
        <p:nvPicPr>
          <p:cNvPr id="9" name="Picture 8">
            <a:extLst>
              <a:ext uri="{FF2B5EF4-FFF2-40B4-BE49-F238E27FC236}">
                <a16:creationId xmlns:a16="http://schemas.microsoft.com/office/drawing/2014/main" id="{0D7B18CB-FAD6-1F48-8737-A2EB4EF426BE}"/>
              </a:ext>
            </a:extLst>
          </p:cNvPr>
          <p:cNvPicPr>
            <a:picLocks noChangeAspect="1"/>
          </p:cNvPicPr>
          <p:nvPr/>
        </p:nvPicPr>
        <p:blipFill>
          <a:blip r:embed="rId3"/>
          <a:stretch>
            <a:fillRect/>
          </a:stretch>
        </p:blipFill>
        <p:spPr>
          <a:xfrm>
            <a:off x="764865" y="2125821"/>
            <a:ext cx="6411151" cy="914489"/>
          </a:xfrm>
          <a:prstGeom prst="rect">
            <a:avLst/>
          </a:prstGeom>
        </p:spPr>
      </p:pic>
      <p:pic>
        <p:nvPicPr>
          <p:cNvPr id="15" name="Picture 14">
            <a:extLst>
              <a:ext uri="{FF2B5EF4-FFF2-40B4-BE49-F238E27FC236}">
                <a16:creationId xmlns:a16="http://schemas.microsoft.com/office/drawing/2014/main" id="{D1CC3E7D-FD73-8849-A34A-D608FE583C21}"/>
              </a:ext>
            </a:extLst>
          </p:cNvPr>
          <p:cNvPicPr>
            <a:picLocks noChangeAspect="1"/>
          </p:cNvPicPr>
          <p:nvPr/>
        </p:nvPicPr>
        <p:blipFill>
          <a:blip r:embed="rId4"/>
          <a:stretch>
            <a:fillRect/>
          </a:stretch>
        </p:blipFill>
        <p:spPr>
          <a:xfrm>
            <a:off x="8142196" y="3231738"/>
            <a:ext cx="3457169" cy="3121056"/>
          </a:xfrm>
          <a:prstGeom prst="rect">
            <a:avLst/>
          </a:prstGeom>
          <a:ln>
            <a:solidFill>
              <a:schemeClr val="tx1"/>
            </a:solidFill>
          </a:ln>
          <a:effectLst>
            <a:outerShdw blurRad="50800" dist="38100" dir="5400000" algn="t" rotWithShape="0">
              <a:prstClr val="black">
                <a:alpha val="40000"/>
              </a:prstClr>
            </a:outerShdw>
          </a:effectLst>
        </p:spPr>
      </p:pic>
      <p:pic>
        <p:nvPicPr>
          <p:cNvPr id="16" name="Picture 15">
            <a:extLst>
              <a:ext uri="{FF2B5EF4-FFF2-40B4-BE49-F238E27FC236}">
                <a16:creationId xmlns:a16="http://schemas.microsoft.com/office/drawing/2014/main" id="{7D89700E-3116-E541-B21C-D0B26B063A53}"/>
              </a:ext>
            </a:extLst>
          </p:cNvPr>
          <p:cNvPicPr>
            <a:picLocks noChangeAspect="1"/>
          </p:cNvPicPr>
          <p:nvPr/>
        </p:nvPicPr>
        <p:blipFill>
          <a:blip r:embed="rId5"/>
          <a:stretch>
            <a:fillRect/>
          </a:stretch>
        </p:blipFill>
        <p:spPr>
          <a:xfrm>
            <a:off x="764865" y="3092556"/>
            <a:ext cx="6393068" cy="3435565"/>
          </a:xfrm>
          <a:prstGeom prst="rect">
            <a:avLst/>
          </a:prstGeom>
        </p:spPr>
      </p:pic>
    </p:spTree>
    <p:extLst>
      <p:ext uri="{BB962C8B-B14F-4D97-AF65-F5344CB8AC3E}">
        <p14:creationId xmlns:p14="http://schemas.microsoft.com/office/powerpoint/2010/main" val="32967507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3DEFBDD-9A51-6446-B023-758273A3982E}"/>
              </a:ext>
            </a:extLst>
          </p:cNvPr>
          <p:cNvSpPr txBox="1"/>
          <p:nvPr/>
        </p:nvSpPr>
        <p:spPr>
          <a:xfrm>
            <a:off x="731211" y="907665"/>
            <a:ext cx="6379024" cy="1107996"/>
          </a:xfrm>
          <a:prstGeom prst="rect">
            <a:avLst/>
          </a:prstGeom>
          <a:noFill/>
        </p:spPr>
        <p:txBody>
          <a:bodyPr wrap="square" rtlCol="0">
            <a:spAutoFit/>
          </a:bodyPr>
          <a:lstStyle/>
          <a:p>
            <a:r>
              <a:rPr lang="en-US" sz="2200" b="1" dirty="0">
                <a:solidFill>
                  <a:schemeClr val="accent4"/>
                </a:solidFill>
                <a:latin typeface="Garamond" panose="02020404030301010803" pitchFamily="18" charset="0"/>
              </a:rPr>
              <a:t>Elbow Method</a:t>
            </a:r>
          </a:p>
          <a:p>
            <a:pPr algn="just"/>
            <a:r>
              <a:rPr lang="en-US" sz="2200" dirty="0">
                <a:latin typeface="Garamond" panose="02020404030301010803" pitchFamily="18" charset="0"/>
              </a:rPr>
              <a:t>Elbow Method gives the total Within Sum of Squared Errors for different values of K.</a:t>
            </a:r>
          </a:p>
        </p:txBody>
      </p:sp>
      <p:pic>
        <p:nvPicPr>
          <p:cNvPr id="6" name="Picture 5">
            <a:extLst>
              <a:ext uri="{FF2B5EF4-FFF2-40B4-BE49-F238E27FC236}">
                <a16:creationId xmlns:a16="http://schemas.microsoft.com/office/drawing/2014/main" id="{DD101312-9891-CC49-87C9-8C18668492A9}"/>
              </a:ext>
            </a:extLst>
          </p:cNvPr>
          <p:cNvPicPr>
            <a:picLocks noChangeAspect="1"/>
          </p:cNvPicPr>
          <p:nvPr/>
        </p:nvPicPr>
        <p:blipFill>
          <a:blip r:embed="rId2"/>
          <a:stretch>
            <a:fillRect/>
          </a:stretch>
        </p:blipFill>
        <p:spPr>
          <a:xfrm>
            <a:off x="8589299" y="656618"/>
            <a:ext cx="2746432" cy="2408222"/>
          </a:xfrm>
          <a:prstGeom prst="rect">
            <a:avLst/>
          </a:prstGeom>
          <a:ln>
            <a:solidFill>
              <a:schemeClr val="tx1"/>
            </a:solidFill>
          </a:ln>
          <a:effectLst>
            <a:outerShdw blurRad="50800" dist="38100" dir="5400000" algn="t" rotWithShape="0">
              <a:prstClr val="black">
                <a:alpha val="40000"/>
              </a:prstClr>
            </a:outerShdw>
          </a:effectLst>
        </p:spPr>
      </p:pic>
      <p:sp>
        <p:nvSpPr>
          <p:cNvPr id="7" name="TextBox 6">
            <a:extLst>
              <a:ext uri="{FF2B5EF4-FFF2-40B4-BE49-F238E27FC236}">
                <a16:creationId xmlns:a16="http://schemas.microsoft.com/office/drawing/2014/main" id="{8E40A605-A0F7-6245-81F0-88B27F1AC6C4}"/>
              </a:ext>
            </a:extLst>
          </p:cNvPr>
          <p:cNvSpPr txBox="1"/>
          <p:nvPr/>
        </p:nvSpPr>
        <p:spPr>
          <a:xfrm>
            <a:off x="516048" y="219041"/>
            <a:ext cx="8845235" cy="646331"/>
          </a:xfrm>
          <a:prstGeom prst="rect">
            <a:avLst/>
          </a:prstGeom>
          <a:noFill/>
        </p:spPr>
        <p:txBody>
          <a:bodyPr wrap="square" rtlCol="0">
            <a:spAutoFit/>
          </a:bodyPr>
          <a:lstStyle/>
          <a:p>
            <a:r>
              <a:rPr lang="en-US" sz="3600" dirty="0">
                <a:solidFill>
                  <a:schemeClr val="accent1">
                    <a:lumMod val="75000"/>
                  </a:schemeClr>
                </a:solidFill>
                <a:latin typeface="Garamond" panose="02020404030301010803" pitchFamily="18" charset="0"/>
              </a:rPr>
              <a:t> </a:t>
            </a:r>
            <a:r>
              <a:rPr lang="en-US" sz="3600" b="1" dirty="0">
                <a:solidFill>
                  <a:schemeClr val="accent1">
                    <a:lumMod val="75000"/>
                  </a:schemeClr>
                </a:solidFill>
                <a:latin typeface="Garamond" panose="02020404030301010803" pitchFamily="18" charset="0"/>
              </a:rPr>
              <a:t>K-Means Clustering </a:t>
            </a:r>
          </a:p>
        </p:txBody>
      </p:sp>
      <p:pic>
        <p:nvPicPr>
          <p:cNvPr id="8" name="Picture 7">
            <a:extLst>
              <a:ext uri="{FF2B5EF4-FFF2-40B4-BE49-F238E27FC236}">
                <a16:creationId xmlns:a16="http://schemas.microsoft.com/office/drawing/2014/main" id="{8BA1F01B-A10B-CE4A-8DEF-921E28378284}"/>
              </a:ext>
            </a:extLst>
          </p:cNvPr>
          <p:cNvPicPr>
            <a:picLocks noChangeAspect="1"/>
          </p:cNvPicPr>
          <p:nvPr/>
        </p:nvPicPr>
        <p:blipFill>
          <a:blip r:embed="rId3"/>
          <a:stretch>
            <a:fillRect/>
          </a:stretch>
        </p:blipFill>
        <p:spPr>
          <a:xfrm>
            <a:off x="712411" y="2130011"/>
            <a:ext cx="6981388" cy="835929"/>
          </a:xfrm>
          <a:prstGeom prst="rect">
            <a:avLst/>
          </a:prstGeom>
        </p:spPr>
      </p:pic>
      <p:pic>
        <p:nvPicPr>
          <p:cNvPr id="10" name="Picture 9">
            <a:extLst>
              <a:ext uri="{FF2B5EF4-FFF2-40B4-BE49-F238E27FC236}">
                <a16:creationId xmlns:a16="http://schemas.microsoft.com/office/drawing/2014/main" id="{9287BE2C-DBC5-FA45-90B4-62BC1F4FB994}"/>
              </a:ext>
            </a:extLst>
          </p:cNvPr>
          <p:cNvPicPr>
            <a:picLocks noChangeAspect="1"/>
          </p:cNvPicPr>
          <p:nvPr/>
        </p:nvPicPr>
        <p:blipFill>
          <a:blip r:embed="rId4"/>
          <a:stretch>
            <a:fillRect/>
          </a:stretch>
        </p:blipFill>
        <p:spPr>
          <a:xfrm>
            <a:off x="8269681" y="3429000"/>
            <a:ext cx="3385669" cy="3052823"/>
          </a:xfrm>
          <a:prstGeom prst="rect">
            <a:avLst/>
          </a:prstGeom>
        </p:spPr>
      </p:pic>
      <p:pic>
        <p:nvPicPr>
          <p:cNvPr id="11" name="Picture 10">
            <a:extLst>
              <a:ext uri="{FF2B5EF4-FFF2-40B4-BE49-F238E27FC236}">
                <a16:creationId xmlns:a16="http://schemas.microsoft.com/office/drawing/2014/main" id="{6BCC0B36-CF0E-BC48-99EB-B69AD61168F8}"/>
              </a:ext>
            </a:extLst>
          </p:cNvPr>
          <p:cNvPicPr>
            <a:picLocks noChangeAspect="1"/>
          </p:cNvPicPr>
          <p:nvPr/>
        </p:nvPicPr>
        <p:blipFill>
          <a:blip r:embed="rId5"/>
          <a:stretch>
            <a:fillRect/>
          </a:stretch>
        </p:blipFill>
        <p:spPr>
          <a:xfrm>
            <a:off x="712411" y="3064840"/>
            <a:ext cx="6981388" cy="3558669"/>
          </a:xfrm>
          <a:prstGeom prst="rect">
            <a:avLst/>
          </a:prstGeom>
        </p:spPr>
      </p:pic>
    </p:spTree>
    <p:extLst>
      <p:ext uri="{BB962C8B-B14F-4D97-AF65-F5344CB8AC3E}">
        <p14:creationId xmlns:p14="http://schemas.microsoft.com/office/powerpoint/2010/main" val="31426326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E1B4822C-0023-6E4F-B6F5-066206FE14E9}"/>
              </a:ext>
            </a:extLst>
          </p:cNvPr>
          <p:cNvSpPr txBox="1"/>
          <p:nvPr/>
        </p:nvSpPr>
        <p:spPr>
          <a:xfrm>
            <a:off x="516048" y="219041"/>
            <a:ext cx="8845235" cy="646331"/>
          </a:xfrm>
          <a:prstGeom prst="rect">
            <a:avLst/>
          </a:prstGeom>
          <a:noFill/>
        </p:spPr>
        <p:txBody>
          <a:bodyPr wrap="square" rtlCol="0">
            <a:spAutoFit/>
          </a:bodyPr>
          <a:lstStyle/>
          <a:p>
            <a:r>
              <a:rPr lang="en-US" sz="3600" dirty="0">
                <a:solidFill>
                  <a:schemeClr val="accent1">
                    <a:lumMod val="75000"/>
                  </a:schemeClr>
                </a:solidFill>
                <a:latin typeface="Garamond" panose="02020404030301010803" pitchFamily="18" charset="0"/>
              </a:rPr>
              <a:t> </a:t>
            </a:r>
            <a:r>
              <a:rPr lang="en-US" sz="3600" b="1" dirty="0">
                <a:solidFill>
                  <a:schemeClr val="accent1">
                    <a:lumMod val="75000"/>
                  </a:schemeClr>
                </a:solidFill>
                <a:latin typeface="Garamond" panose="02020404030301010803" pitchFamily="18" charset="0"/>
              </a:rPr>
              <a:t>K-Means Clustering - Evaluation </a:t>
            </a:r>
          </a:p>
        </p:txBody>
      </p:sp>
      <p:pic>
        <p:nvPicPr>
          <p:cNvPr id="12" name="Picture 11">
            <a:extLst>
              <a:ext uri="{FF2B5EF4-FFF2-40B4-BE49-F238E27FC236}">
                <a16:creationId xmlns:a16="http://schemas.microsoft.com/office/drawing/2014/main" id="{015EC3EA-80F6-2145-A9DA-01E0A1745712}"/>
              </a:ext>
            </a:extLst>
          </p:cNvPr>
          <p:cNvPicPr>
            <a:picLocks noChangeAspect="1"/>
          </p:cNvPicPr>
          <p:nvPr/>
        </p:nvPicPr>
        <p:blipFill>
          <a:blip r:embed="rId2"/>
          <a:stretch>
            <a:fillRect/>
          </a:stretch>
        </p:blipFill>
        <p:spPr>
          <a:xfrm>
            <a:off x="763928" y="970002"/>
            <a:ext cx="5095369" cy="5668957"/>
          </a:xfrm>
          <a:prstGeom prst="rect">
            <a:avLst/>
          </a:prstGeom>
        </p:spPr>
      </p:pic>
      <p:pic>
        <p:nvPicPr>
          <p:cNvPr id="13" name="Picture 12">
            <a:extLst>
              <a:ext uri="{FF2B5EF4-FFF2-40B4-BE49-F238E27FC236}">
                <a16:creationId xmlns:a16="http://schemas.microsoft.com/office/drawing/2014/main" id="{D1BD25F9-2333-3945-96B7-9394340BB41B}"/>
              </a:ext>
            </a:extLst>
          </p:cNvPr>
          <p:cNvPicPr>
            <a:picLocks noChangeAspect="1"/>
          </p:cNvPicPr>
          <p:nvPr/>
        </p:nvPicPr>
        <p:blipFill>
          <a:blip r:embed="rId3"/>
          <a:stretch>
            <a:fillRect/>
          </a:stretch>
        </p:blipFill>
        <p:spPr>
          <a:xfrm>
            <a:off x="6332705" y="1303673"/>
            <a:ext cx="4871280" cy="5335286"/>
          </a:xfrm>
          <a:prstGeom prst="rect">
            <a:avLst/>
          </a:prstGeom>
        </p:spPr>
      </p:pic>
      <p:sp>
        <p:nvSpPr>
          <p:cNvPr id="14" name="TextBox 13">
            <a:extLst>
              <a:ext uri="{FF2B5EF4-FFF2-40B4-BE49-F238E27FC236}">
                <a16:creationId xmlns:a16="http://schemas.microsoft.com/office/drawing/2014/main" id="{4CC213CE-8868-E04C-A93C-3444E34E780E}"/>
              </a:ext>
            </a:extLst>
          </p:cNvPr>
          <p:cNvSpPr txBox="1"/>
          <p:nvPr/>
        </p:nvSpPr>
        <p:spPr>
          <a:xfrm>
            <a:off x="7561078" y="563744"/>
            <a:ext cx="3600409" cy="707886"/>
          </a:xfrm>
          <a:prstGeom prst="rect">
            <a:avLst/>
          </a:prstGeom>
          <a:noFill/>
        </p:spPr>
        <p:txBody>
          <a:bodyPr wrap="none" rtlCol="0">
            <a:spAutoFit/>
          </a:bodyPr>
          <a:lstStyle/>
          <a:p>
            <a:r>
              <a:rPr lang="en-US" sz="2000" dirty="0">
                <a:latin typeface="Garamond" panose="02020404030301010803" pitchFamily="18" charset="0"/>
              </a:rPr>
              <a:t>Sample: 3911</a:t>
            </a:r>
          </a:p>
          <a:p>
            <a:r>
              <a:rPr lang="en-US" sz="2000" dirty="0">
                <a:latin typeface="Garamond" panose="02020404030301010803" pitchFamily="18" charset="0"/>
              </a:rPr>
              <a:t>N-Fold Cross Validation at N= 10</a:t>
            </a:r>
          </a:p>
        </p:txBody>
      </p:sp>
    </p:spTree>
    <p:extLst>
      <p:ext uri="{BB962C8B-B14F-4D97-AF65-F5344CB8AC3E}">
        <p14:creationId xmlns:p14="http://schemas.microsoft.com/office/powerpoint/2010/main" val="24021829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9F536F5-1E99-0B4D-AFD0-13900AF92BA6}"/>
              </a:ext>
            </a:extLst>
          </p:cNvPr>
          <p:cNvSpPr txBox="1"/>
          <p:nvPr/>
        </p:nvSpPr>
        <p:spPr>
          <a:xfrm>
            <a:off x="296129" y="330804"/>
            <a:ext cx="10549349" cy="646331"/>
          </a:xfrm>
          <a:prstGeom prst="rect">
            <a:avLst/>
          </a:prstGeom>
          <a:noFill/>
        </p:spPr>
        <p:txBody>
          <a:bodyPr wrap="square" rtlCol="0">
            <a:spAutoFit/>
          </a:bodyPr>
          <a:lstStyle/>
          <a:p>
            <a:r>
              <a:rPr lang="en-US" sz="3600" dirty="0">
                <a:solidFill>
                  <a:schemeClr val="accent1">
                    <a:lumMod val="75000"/>
                  </a:schemeClr>
                </a:solidFill>
                <a:latin typeface="Garamond" panose="02020404030301010803" pitchFamily="18" charset="0"/>
              </a:rPr>
              <a:t> </a:t>
            </a:r>
            <a:r>
              <a:rPr lang="en-US" sz="3600" b="1" dirty="0">
                <a:solidFill>
                  <a:schemeClr val="accent1">
                    <a:lumMod val="75000"/>
                  </a:schemeClr>
                </a:solidFill>
                <a:latin typeface="Garamond" panose="02020404030301010803" pitchFamily="18" charset="0"/>
              </a:rPr>
              <a:t>Hierarchical Clustering – K with Silhouette Method </a:t>
            </a:r>
          </a:p>
        </p:txBody>
      </p:sp>
      <p:pic>
        <p:nvPicPr>
          <p:cNvPr id="5" name="Picture 4">
            <a:extLst>
              <a:ext uri="{FF2B5EF4-FFF2-40B4-BE49-F238E27FC236}">
                <a16:creationId xmlns:a16="http://schemas.microsoft.com/office/drawing/2014/main" id="{1B0FB3F4-56E3-8E40-BF6E-D58796064302}"/>
              </a:ext>
            </a:extLst>
          </p:cNvPr>
          <p:cNvPicPr>
            <a:picLocks noChangeAspect="1"/>
          </p:cNvPicPr>
          <p:nvPr/>
        </p:nvPicPr>
        <p:blipFill>
          <a:blip r:embed="rId2"/>
          <a:stretch>
            <a:fillRect/>
          </a:stretch>
        </p:blipFill>
        <p:spPr>
          <a:xfrm>
            <a:off x="407128" y="1246567"/>
            <a:ext cx="6395263" cy="5131083"/>
          </a:xfrm>
          <a:prstGeom prst="rect">
            <a:avLst/>
          </a:prstGeom>
        </p:spPr>
      </p:pic>
      <p:pic>
        <p:nvPicPr>
          <p:cNvPr id="6" name="Picture 5">
            <a:extLst>
              <a:ext uri="{FF2B5EF4-FFF2-40B4-BE49-F238E27FC236}">
                <a16:creationId xmlns:a16="http://schemas.microsoft.com/office/drawing/2014/main" id="{00842ABE-2B56-CE4D-A6F0-913CAFA46C9A}"/>
              </a:ext>
            </a:extLst>
          </p:cNvPr>
          <p:cNvPicPr>
            <a:picLocks noChangeAspect="1"/>
          </p:cNvPicPr>
          <p:nvPr/>
        </p:nvPicPr>
        <p:blipFill>
          <a:blip r:embed="rId3"/>
          <a:stretch>
            <a:fillRect/>
          </a:stretch>
        </p:blipFill>
        <p:spPr>
          <a:xfrm>
            <a:off x="7338559" y="2823297"/>
            <a:ext cx="3999959" cy="3703899"/>
          </a:xfrm>
          <a:prstGeom prst="rect">
            <a:avLst/>
          </a:prstGeom>
          <a:ln>
            <a:solidFill>
              <a:schemeClr val="tx1"/>
            </a:solidFill>
          </a:ln>
          <a:effectLst>
            <a:outerShdw blurRad="50800" dist="38100" dir="5400000" algn="t" rotWithShape="0">
              <a:prstClr val="black">
                <a:alpha val="40000"/>
              </a:prstClr>
            </a:outerShdw>
          </a:effectLst>
        </p:spPr>
      </p:pic>
      <p:pic>
        <p:nvPicPr>
          <p:cNvPr id="7" name="Picture 6">
            <a:extLst>
              <a:ext uri="{FF2B5EF4-FFF2-40B4-BE49-F238E27FC236}">
                <a16:creationId xmlns:a16="http://schemas.microsoft.com/office/drawing/2014/main" id="{175C427A-C224-2E48-BC13-4EE7D5B4F9D8}"/>
              </a:ext>
            </a:extLst>
          </p:cNvPr>
          <p:cNvPicPr>
            <a:picLocks noChangeAspect="1"/>
          </p:cNvPicPr>
          <p:nvPr/>
        </p:nvPicPr>
        <p:blipFill>
          <a:blip r:embed="rId4"/>
          <a:stretch>
            <a:fillRect/>
          </a:stretch>
        </p:blipFill>
        <p:spPr>
          <a:xfrm>
            <a:off x="8218026" y="977135"/>
            <a:ext cx="1831934" cy="1678107"/>
          </a:xfrm>
          <a:prstGeom prst="rect">
            <a:avLst/>
          </a:prstGeom>
        </p:spPr>
      </p:pic>
    </p:spTree>
    <p:extLst>
      <p:ext uri="{BB962C8B-B14F-4D97-AF65-F5344CB8AC3E}">
        <p14:creationId xmlns:p14="http://schemas.microsoft.com/office/powerpoint/2010/main" val="7493201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49B791E-F625-1047-9193-428059139627}"/>
              </a:ext>
            </a:extLst>
          </p:cNvPr>
          <p:cNvSpPr txBox="1"/>
          <p:nvPr/>
        </p:nvSpPr>
        <p:spPr>
          <a:xfrm>
            <a:off x="296129" y="330804"/>
            <a:ext cx="10560924" cy="646331"/>
          </a:xfrm>
          <a:prstGeom prst="rect">
            <a:avLst/>
          </a:prstGeom>
          <a:noFill/>
        </p:spPr>
        <p:txBody>
          <a:bodyPr wrap="square" rtlCol="0">
            <a:spAutoFit/>
          </a:bodyPr>
          <a:lstStyle/>
          <a:p>
            <a:r>
              <a:rPr lang="en-US" sz="3600" dirty="0">
                <a:solidFill>
                  <a:schemeClr val="accent1">
                    <a:lumMod val="75000"/>
                  </a:schemeClr>
                </a:solidFill>
                <a:latin typeface="Garamond" panose="02020404030301010803" pitchFamily="18" charset="0"/>
              </a:rPr>
              <a:t> </a:t>
            </a:r>
            <a:r>
              <a:rPr lang="en-US" sz="3600" b="1" dirty="0">
                <a:solidFill>
                  <a:schemeClr val="accent1">
                    <a:lumMod val="75000"/>
                  </a:schemeClr>
                </a:solidFill>
                <a:latin typeface="Garamond" panose="02020404030301010803" pitchFamily="18" charset="0"/>
              </a:rPr>
              <a:t>Hierarchical Clustering - K with Elbow method </a:t>
            </a:r>
          </a:p>
        </p:txBody>
      </p:sp>
      <p:pic>
        <p:nvPicPr>
          <p:cNvPr id="5" name="Picture 4">
            <a:extLst>
              <a:ext uri="{FF2B5EF4-FFF2-40B4-BE49-F238E27FC236}">
                <a16:creationId xmlns:a16="http://schemas.microsoft.com/office/drawing/2014/main" id="{4C11E554-F4E8-924B-AD38-B492A81891DF}"/>
              </a:ext>
            </a:extLst>
          </p:cNvPr>
          <p:cNvPicPr>
            <a:picLocks noChangeAspect="1"/>
          </p:cNvPicPr>
          <p:nvPr/>
        </p:nvPicPr>
        <p:blipFill>
          <a:blip r:embed="rId2"/>
          <a:stretch>
            <a:fillRect/>
          </a:stretch>
        </p:blipFill>
        <p:spPr>
          <a:xfrm>
            <a:off x="8856426" y="1136650"/>
            <a:ext cx="2177382" cy="2000089"/>
          </a:xfrm>
          <a:prstGeom prst="rect">
            <a:avLst/>
          </a:prstGeom>
          <a:ln>
            <a:solidFill>
              <a:schemeClr val="tx1"/>
            </a:solidFill>
          </a:ln>
          <a:effectLst>
            <a:outerShdw blurRad="50800" dist="38100" dir="5400000" algn="t" rotWithShape="0">
              <a:prstClr val="black">
                <a:alpha val="40000"/>
              </a:prstClr>
            </a:outerShdw>
          </a:effectLst>
        </p:spPr>
      </p:pic>
      <p:pic>
        <p:nvPicPr>
          <p:cNvPr id="6" name="Picture 5">
            <a:extLst>
              <a:ext uri="{FF2B5EF4-FFF2-40B4-BE49-F238E27FC236}">
                <a16:creationId xmlns:a16="http://schemas.microsoft.com/office/drawing/2014/main" id="{E3FE7DB2-C12F-F142-ADD7-FF125EF659E1}"/>
              </a:ext>
            </a:extLst>
          </p:cNvPr>
          <p:cNvPicPr>
            <a:picLocks noChangeAspect="1"/>
          </p:cNvPicPr>
          <p:nvPr/>
        </p:nvPicPr>
        <p:blipFill>
          <a:blip r:embed="rId3"/>
          <a:stretch>
            <a:fillRect/>
          </a:stretch>
        </p:blipFill>
        <p:spPr>
          <a:xfrm>
            <a:off x="523241" y="1230573"/>
            <a:ext cx="6821780" cy="4799837"/>
          </a:xfrm>
          <a:prstGeom prst="rect">
            <a:avLst/>
          </a:prstGeom>
        </p:spPr>
      </p:pic>
      <p:pic>
        <p:nvPicPr>
          <p:cNvPr id="7" name="Picture 6">
            <a:extLst>
              <a:ext uri="{FF2B5EF4-FFF2-40B4-BE49-F238E27FC236}">
                <a16:creationId xmlns:a16="http://schemas.microsoft.com/office/drawing/2014/main" id="{EEAA7C83-4850-F548-8EE3-BB6B8284CAAC}"/>
              </a:ext>
            </a:extLst>
          </p:cNvPr>
          <p:cNvPicPr>
            <a:picLocks noChangeAspect="1"/>
          </p:cNvPicPr>
          <p:nvPr/>
        </p:nvPicPr>
        <p:blipFill>
          <a:blip r:embed="rId4"/>
          <a:stretch>
            <a:fillRect/>
          </a:stretch>
        </p:blipFill>
        <p:spPr>
          <a:xfrm>
            <a:off x="7778187" y="3429000"/>
            <a:ext cx="4051139" cy="3108629"/>
          </a:xfrm>
          <a:prstGeom prst="rect">
            <a:avLst/>
          </a:prstGeom>
          <a:ln>
            <a:solidFill>
              <a:schemeClr val="tx1"/>
            </a:solidFill>
          </a:ln>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6365069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C0E222E-A93F-9644-BD5A-F3915A52B92F}"/>
              </a:ext>
            </a:extLst>
          </p:cNvPr>
          <p:cNvSpPr txBox="1"/>
          <p:nvPr/>
        </p:nvSpPr>
        <p:spPr>
          <a:xfrm>
            <a:off x="516048" y="219041"/>
            <a:ext cx="8845235" cy="646331"/>
          </a:xfrm>
          <a:prstGeom prst="rect">
            <a:avLst/>
          </a:prstGeom>
          <a:noFill/>
        </p:spPr>
        <p:txBody>
          <a:bodyPr wrap="square" rtlCol="0">
            <a:spAutoFit/>
          </a:bodyPr>
          <a:lstStyle/>
          <a:p>
            <a:r>
              <a:rPr lang="en-US" sz="3600" dirty="0">
                <a:solidFill>
                  <a:schemeClr val="accent1">
                    <a:lumMod val="75000"/>
                  </a:schemeClr>
                </a:solidFill>
                <a:latin typeface="Garamond" panose="02020404030301010803" pitchFamily="18" charset="0"/>
              </a:rPr>
              <a:t> </a:t>
            </a:r>
            <a:r>
              <a:rPr lang="en-US" sz="3600" b="1" dirty="0">
                <a:solidFill>
                  <a:schemeClr val="accent1">
                    <a:lumMod val="75000"/>
                  </a:schemeClr>
                </a:solidFill>
                <a:latin typeface="Garamond" panose="02020404030301010803" pitchFamily="18" charset="0"/>
              </a:rPr>
              <a:t>Hierarchical Clustering - Evaluation </a:t>
            </a:r>
          </a:p>
        </p:txBody>
      </p:sp>
      <p:pic>
        <p:nvPicPr>
          <p:cNvPr id="7" name="Picture 6">
            <a:extLst>
              <a:ext uri="{FF2B5EF4-FFF2-40B4-BE49-F238E27FC236}">
                <a16:creationId xmlns:a16="http://schemas.microsoft.com/office/drawing/2014/main" id="{9A129CE1-6D2C-3B44-A93A-427299A4D683}"/>
              </a:ext>
            </a:extLst>
          </p:cNvPr>
          <p:cNvPicPr>
            <a:picLocks noChangeAspect="1"/>
          </p:cNvPicPr>
          <p:nvPr/>
        </p:nvPicPr>
        <p:blipFill>
          <a:blip r:embed="rId2"/>
          <a:stretch>
            <a:fillRect/>
          </a:stretch>
        </p:blipFill>
        <p:spPr>
          <a:xfrm>
            <a:off x="717629" y="947180"/>
            <a:ext cx="5784155" cy="5691779"/>
          </a:xfrm>
          <a:prstGeom prst="rect">
            <a:avLst/>
          </a:prstGeom>
        </p:spPr>
      </p:pic>
      <p:pic>
        <p:nvPicPr>
          <p:cNvPr id="9" name="Picture 8">
            <a:extLst>
              <a:ext uri="{FF2B5EF4-FFF2-40B4-BE49-F238E27FC236}">
                <a16:creationId xmlns:a16="http://schemas.microsoft.com/office/drawing/2014/main" id="{BF4A4CB8-D33B-BE47-88CD-07EB9C30207B}"/>
              </a:ext>
            </a:extLst>
          </p:cNvPr>
          <p:cNvPicPr>
            <a:picLocks noChangeAspect="1"/>
          </p:cNvPicPr>
          <p:nvPr/>
        </p:nvPicPr>
        <p:blipFill>
          <a:blip r:embed="rId3"/>
          <a:stretch>
            <a:fillRect/>
          </a:stretch>
        </p:blipFill>
        <p:spPr>
          <a:xfrm>
            <a:off x="6713068" y="1838929"/>
            <a:ext cx="5296429" cy="4713035"/>
          </a:xfrm>
          <a:prstGeom prst="rect">
            <a:avLst/>
          </a:prstGeom>
        </p:spPr>
      </p:pic>
      <p:sp>
        <p:nvSpPr>
          <p:cNvPr id="10" name="TextBox 9">
            <a:extLst>
              <a:ext uri="{FF2B5EF4-FFF2-40B4-BE49-F238E27FC236}">
                <a16:creationId xmlns:a16="http://schemas.microsoft.com/office/drawing/2014/main" id="{5A8F1EDF-4820-2644-9788-327EA0660C7E}"/>
              </a:ext>
            </a:extLst>
          </p:cNvPr>
          <p:cNvSpPr txBox="1"/>
          <p:nvPr/>
        </p:nvSpPr>
        <p:spPr>
          <a:xfrm>
            <a:off x="7412487" y="865372"/>
            <a:ext cx="3600409" cy="707886"/>
          </a:xfrm>
          <a:prstGeom prst="rect">
            <a:avLst/>
          </a:prstGeom>
          <a:noFill/>
        </p:spPr>
        <p:txBody>
          <a:bodyPr wrap="none" rtlCol="0">
            <a:spAutoFit/>
          </a:bodyPr>
          <a:lstStyle/>
          <a:p>
            <a:r>
              <a:rPr lang="en-US" sz="2000" dirty="0">
                <a:latin typeface="Garamond" panose="02020404030301010803" pitchFamily="18" charset="0"/>
              </a:rPr>
              <a:t>Sample: 3911</a:t>
            </a:r>
          </a:p>
          <a:p>
            <a:r>
              <a:rPr lang="en-US" sz="2000" dirty="0">
                <a:latin typeface="Garamond" panose="02020404030301010803" pitchFamily="18" charset="0"/>
              </a:rPr>
              <a:t>N-Fold Cross Validation at N= 10</a:t>
            </a:r>
          </a:p>
        </p:txBody>
      </p:sp>
    </p:spTree>
    <p:extLst>
      <p:ext uri="{BB962C8B-B14F-4D97-AF65-F5344CB8AC3E}">
        <p14:creationId xmlns:p14="http://schemas.microsoft.com/office/powerpoint/2010/main" val="1174125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7518785-73DB-4341-9633-1E8E30DF74AE}"/>
              </a:ext>
            </a:extLst>
          </p:cNvPr>
          <p:cNvSpPr txBox="1"/>
          <p:nvPr/>
        </p:nvSpPr>
        <p:spPr>
          <a:xfrm>
            <a:off x="516048" y="219041"/>
            <a:ext cx="8845235" cy="646331"/>
          </a:xfrm>
          <a:prstGeom prst="rect">
            <a:avLst/>
          </a:prstGeom>
          <a:noFill/>
        </p:spPr>
        <p:txBody>
          <a:bodyPr wrap="square" rtlCol="0">
            <a:spAutoFit/>
          </a:bodyPr>
          <a:lstStyle/>
          <a:p>
            <a:r>
              <a:rPr lang="en-US" sz="3600" dirty="0">
                <a:solidFill>
                  <a:schemeClr val="accent1">
                    <a:lumMod val="75000"/>
                  </a:schemeClr>
                </a:solidFill>
                <a:latin typeface="Garamond" panose="02020404030301010803" pitchFamily="18" charset="0"/>
              </a:rPr>
              <a:t> </a:t>
            </a:r>
            <a:r>
              <a:rPr lang="en-US" sz="3600" b="1" dirty="0">
                <a:solidFill>
                  <a:schemeClr val="accent1">
                    <a:lumMod val="75000"/>
                  </a:schemeClr>
                </a:solidFill>
                <a:latin typeface="Garamond" panose="02020404030301010803" pitchFamily="18" charset="0"/>
              </a:rPr>
              <a:t>Customer Segmentation- Conclusion </a:t>
            </a:r>
          </a:p>
        </p:txBody>
      </p:sp>
      <p:graphicFrame>
        <p:nvGraphicFramePr>
          <p:cNvPr id="5" name="Table 4">
            <a:extLst>
              <a:ext uri="{FF2B5EF4-FFF2-40B4-BE49-F238E27FC236}">
                <a16:creationId xmlns:a16="http://schemas.microsoft.com/office/drawing/2014/main" id="{87E95B17-DFDF-FD47-9356-9720A9DFF66D}"/>
              </a:ext>
            </a:extLst>
          </p:cNvPr>
          <p:cNvGraphicFramePr>
            <a:graphicFrameLocks noGrp="1"/>
          </p:cNvGraphicFramePr>
          <p:nvPr>
            <p:extLst>
              <p:ext uri="{D42A27DB-BD31-4B8C-83A1-F6EECF244321}">
                <p14:modId xmlns:p14="http://schemas.microsoft.com/office/powerpoint/2010/main" val="4164695699"/>
              </p:ext>
            </p:extLst>
          </p:nvPr>
        </p:nvGraphicFramePr>
        <p:xfrm>
          <a:off x="3473450" y="1180697"/>
          <a:ext cx="5245100" cy="1257300"/>
        </p:xfrm>
        <a:graphic>
          <a:graphicData uri="http://schemas.openxmlformats.org/drawingml/2006/table">
            <a:tbl>
              <a:tblPr>
                <a:tableStyleId>{5C22544A-7EE6-4342-B048-85BDC9FD1C3A}</a:tableStyleId>
              </a:tblPr>
              <a:tblGrid>
                <a:gridCol w="1373263">
                  <a:extLst>
                    <a:ext uri="{9D8B030D-6E8A-4147-A177-3AD203B41FA5}">
                      <a16:colId xmlns:a16="http://schemas.microsoft.com/office/drawing/2014/main" val="3785418838"/>
                    </a:ext>
                  </a:extLst>
                </a:gridCol>
                <a:gridCol w="1306507">
                  <a:extLst>
                    <a:ext uri="{9D8B030D-6E8A-4147-A177-3AD203B41FA5}">
                      <a16:colId xmlns:a16="http://schemas.microsoft.com/office/drawing/2014/main" val="1964650104"/>
                    </a:ext>
                  </a:extLst>
                </a:gridCol>
                <a:gridCol w="1230214">
                  <a:extLst>
                    <a:ext uri="{9D8B030D-6E8A-4147-A177-3AD203B41FA5}">
                      <a16:colId xmlns:a16="http://schemas.microsoft.com/office/drawing/2014/main" val="1985172931"/>
                    </a:ext>
                  </a:extLst>
                </a:gridCol>
                <a:gridCol w="1335116">
                  <a:extLst>
                    <a:ext uri="{9D8B030D-6E8A-4147-A177-3AD203B41FA5}">
                      <a16:colId xmlns:a16="http://schemas.microsoft.com/office/drawing/2014/main" val="778474051"/>
                    </a:ext>
                  </a:extLst>
                </a:gridCol>
              </a:tblGrid>
              <a:tr h="241300">
                <a:tc gridSpan="4">
                  <a:txBody>
                    <a:bodyPr/>
                    <a:lstStyle/>
                    <a:p>
                      <a:pPr algn="ctr" fontAlgn="b"/>
                      <a:r>
                        <a:rPr lang="en-US" sz="2000" u="none" strike="noStrike" dirty="0">
                          <a:effectLst/>
                          <a:latin typeface="Garamond" panose="02020404030301010803" pitchFamily="18" charset="0"/>
                        </a:rPr>
                        <a:t>Accuracy</a:t>
                      </a:r>
                      <a:endParaRPr lang="en-US" sz="2000" b="0" i="0" u="none" strike="noStrike" dirty="0">
                        <a:solidFill>
                          <a:srgbClr val="000000"/>
                        </a:solidFill>
                        <a:effectLst/>
                        <a:latin typeface="Garamond" panose="02020404030301010803" pitchFamily="18" charset="0"/>
                      </a:endParaRPr>
                    </a:p>
                  </a:txBody>
                  <a:tcPr marL="9525" marR="9525" marT="9525" marB="0" anchor="b"/>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733851543"/>
                  </a:ext>
                </a:extLst>
              </a:tr>
              <a:tr h="241300">
                <a:tc gridSpan="2">
                  <a:txBody>
                    <a:bodyPr/>
                    <a:lstStyle/>
                    <a:p>
                      <a:pPr algn="ctr" fontAlgn="b"/>
                      <a:r>
                        <a:rPr lang="en-US" sz="2000" u="none" strike="noStrike">
                          <a:effectLst/>
                          <a:latin typeface="Garamond" panose="02020404030301010803" pitchFamily="18" charset="0"/>
                        </a:rPr>
                        <a:t>K-Means Clustering</a:t>
                      </a:r>
                      <a:endParaRPr lang="en-US" sz="2000" b="0" i="0" u="none" strike="noStrike">
                        <a:solidFill>
                          <a:srgbClr val="C65911"/>
                        </a:solidFill>
                        <a:effectLst/>
                        <a:latin typeface="Garamond" panose="02020404030301010803" pitchFamily="18" charset="0"/>
                      </a:endParaRPr>
                    </a:p>
                  </a:txBody>
                  <a:tcPr marL="9525" marR="9525" marT="9525" marB="0" anchor="b"/>
                </a:tc>
                <a:tc hMerge="1">
                  <a:txBody>
                    <a:bodyPr/>
                    <a:lstStyle/>
                    <a:p>
                      <a:endParaRPr lang="en-US"/>
                    </a:p>
                  </a:txBody>
                  <a:tcPr/>
                </a:tc>
                <a:tc gridSpan="2">
                  <a:txBody>
                    <a:bodyPr/>
                    <a:lstStyle/>
                    <a:p>
                      <a:pPr algn="ctr" fontAlgn="b"/>
                      <a:r>
                        <a:rPr lang="en-US" sz="2000" u="none" strike="noStrike" dirty="0">
                          <a:effectLst/>
                          <a:latin typeface="Garamond" panose="02020404030301010803" pitchFamily="18" charset="0"/>
                        </a:rPr>
                        <a:t>Hierarchical Clustering</a:t>
                      </a:r>
                      <a:endParaRPr lang="en-US" sz="2000" b="0" i="0" u="none" strike="noStrike" dirty="0">
                        <a:solidFill>
                          <a:srgbClr val="C65911"/>
                        </a:solidFill>
                        <a:effectLst/>
                        <a:latin typeface="Garamond" panose="02020404030301010803" pitchFamily="18" charset="0"/>
                      </a:endParaRPr>
                    </a:p>
                  </a:txBody>
                  <a:tcPr marL="9525" marR="9525" marT="9525" marB="0" anchor="b"/>
                </a:tc>
                <a:tc hMerge="1">
                  <a:txBody>
                    <a:bodyPr/>
                    <a:lstStyle/>
                    <a:p>
                      <a:endParaRPr lang="en-US"/>
                    </a:p>
                  </a:txBody>
                  <a:tcPr/>
                </a:tc>
                <a:extLst>
                  <a:ext uri="{0D108BD9-81ED-4DB2-BD59-A6C34878D82A}">
                    <a16:rowId xmlns:a16="http://schemas.microsoft.com/office/drawing/2014/main" val="4004176184"/>
                  </a:ext>
                </a:extLst>
              </a:tr>
              <a:tr h="241300">
                <a:tc>
                  <a:txBody>
                    <a:bodyPr/>
                    <a:lstStyle/>
                    <a:p>
                      <a:pPr algn="ctr" fontAlgn="b"/>
                      <a:r>
                        <a:rPr lang="en-US" sz="2000" u="none" strike="noStrike">
                          <a:effectLst/>
                          <a:latin typeface="Garamond" panose="02020404030301010803" pitchFamily="18" charset="0"/>
                        </a:rPr>
                        <a:t> K = 4</a:t>
                      </a:r>
                      <a:endParaRPr lang="en-US" sz="2000" b="0" i="0" u="none" strike="noStrike">
                        <a:solidFill>
                          <a:srgbClr val="000000"/>
                        </a:solidFill>
                        <a:effectLst/>
                        <a:latin typeface="Garamond" panose="02020404030301010803" pitchFamily="18" charset="0"/>
                      </a:endParaRPr>
                    </a:p>
                  </a:txBody>
                  <a:tcPr marL="9525" marR="9525" marT="9525" marB="0" anchor="b"/>
                </a:tc>
                <a:tc>
                  <a:txBody>
                    <a:bodyPr/>
                    <a:lstStyle/>
                    <a:p>
                      <a:pPr algn="ctr" fontAlgn="b"/>
                      <a:r>
                        <a:rPr lang="en-US" sz="2000" u="none" strike="noStrike">
                          <a:effectLst/>
                          <a:latin typeface="Garamond" panose="02020404030301010803" pitchFamily="18" charset="0"/>
                        </a:rPr>
                        <a:t>K =3</a:t>
                      </a:r>
                      <a:endParaRPr lang="en-US" sz="2000" b="0" i="0" u="none" strike="noStrike">
                        <a:solidFill>
                          <a:srgbClr val="000000"/>
                        </a:solidFill>
                        <a:effectLst/>
                        <a:latin typeface="Garamond" panose="02020404030301010803" pitchFamily="18" charset="0"/>
                      </a:endParaRPr>
                    </a:p>
                  </a:txBody>
                  <a:tcPr marL="9525" marR="9525" marT="9525" marB="0" anchor="b"/>
                </a:tc>
                <a:tc>
                  <a:txBody>
                    <a:bodyPr/>
                    <a:lstStyle/>
                    <a:p>
                      <a:pPr algn="ctr" fontAlgn="b"/>
                      <a:r>
                        <a:rPr lang="en-US" sz="2000" u="none" strike="noStrike" dirty="0">
                          <a:effectLst/>
                          <a:latin typeface="Garamond" panose="02020404030301010803" pitchFamily="18" charset="0"/>
                        </a:rPr>
                        <a:t>K = 2</a:t>
                      </a:r>
                      <a:endParaRPr lang="en-US" sz="2000" b="0" i="0" u="none" strike="noStrike" dirty="0">
                        <a:solidFill>
                          <a:srgbClr val="000000"/>
                        </a:solidFill>
                        <a:effectLst/>
                        <a:latin typeface="Garamond" panose="02020404030301010803" pitchFamily="18" charset="0"/>
                      </a:endParaRPr>
                    </a:p>
                  </a:txBody>
                  <a:tcPr marL="9525" marR="9525" marT="9525" marB="0" anchor="b"/>
                </a:tc>
                <a:tc>
                  <a:txBody>
                    <a:bodyPr/>
                    <a:lstStyle/>
                    <a:p>
                      <a:pPr algn="ctr" fontAlgn="b"/>
                      <a:r>
                        <a:rPr lang="en-US" sz="2000" u="none" strike="noStrike">
                          <a:effectLst/>
                          <a:latin typeface="Garamond" panose="02020404030301010803" pitchFamily="18" charset="0"/>
                        </a:rPr>
                        <a:t>K = 3</a:t>
                      </a:r>
                      <a:endParaRPr lang="en-US" sz="2000" b="0" i="0" u="none" strike="noStrike">
                        <a:solidFill>
                          <a:srgbClr val="000000"/>
                        </a:solidFill>
                        <a:effectLst/>
                        <a:latin typeface="Garamond" panose="02020404030301010803" pitchFamily="18" charset="0"/>
                      </a:endParaRPr>
                    </a:p>
                  </a:txBody>
                  <a:tcPr marL="9525" marR="9525" marT="9525" marB="0" anchor="b"/>
                </a:tc>
                <a:extLst>
                  <a:ext uri="{0D108BD9-81ED-4DB2-BD59-A6C34878D82A}">
                    <a16:rowId xmlns:a16="http://schemas.microsoft.com/office/drawing/2014/main" val="2578551377"/>
                  </a:ext>
                </a:extLst>
              </a:tr>
              <a:tr h="254000">
                <a:tc>
                  <a:txBody>
                    <a:bodyPr/>
                    <a:lstStyle/>
                    <a:p>
                      <a:pPr algn="ctr" fontAlgn="b"/>
                      <a:r>
                        <a:rPr lang="en-US" sz="2000" u="none" strike="noStrike" dirty="0">
                          <a:effectLst/>
                          <a:latin typeface="Garamond" panose="02020404030301010803" pitchFamily="18" charset="0"/>
                        </a:rPr>
                        <a:t>0.986</a:t>
                      </a:r>
                      <a:endParaRPr lang="en-US" sz="2000" b="0" i="0" u="none" strike="noStrike" dirty="0">
                        <a:solidFill>
                          <a:srgbClr val="000000"/>
                        </a:solidFill>
                        <a:effectLst/>
                        <a:latin typeface="Garamond" panose="02020404030301010803" pitchFamily="18" charset="0"/>
                      </a:endParaRPr>
                    </a:p>
                  </a:txBody>
                  <a:tcPr marL="9525" marR="9525" marT="9525" marB="0" anchor="b"/>
                </a:tc>
                <a:tc>
                  <a:txBody>
                    <a:bodyPr/>
                    <a:lstStyle/>
                    <a:p>
                      <a:pPr algn="ctr" fontAlgn="b"/>
                      <a:r>
                        <a:rPr lang="en-US" sz="2000" u="none" strike="noStrike">
                          <a:effectLst/>
                          <a:latin typeface="Garamond" panose="02020404030301010803" pitchFamily="18" charset="0"/>
                        </a:rPr>
                        <a:t>0.987</a:t>
                      </a:r>
                      <a:endParaRPr lang="en-US" sz="2000" b="0" i="0" u="none" strike="noStrike">
                        <a:solidFill>
                          <a:srgbClr val="000000"/>
                        </a:solidFill>
                        <a:effectLst/>
                        <a:latin typeface="Garamond" panose="02020404030301010803" pitchFamily="18" charset="0"/>
                      </a:endParaRPr>
                    </a:p>
                  </a:txBody>
                  <a:tcPr marL="9525" marR="9525" marT="9525" marB="0" anchor="b"/>
                </a:tc>
                <a:tc>
                  <a:txBody>
                    <a:bodyPr/>
                    <a:lstStyle/>
                    <a:p>
                      <a:pPr algn="ctr" fontAlgn="b"/>
                      <a:r>
                        <a:rPr lang="en-US" sz="2000" b="1" u="none" strike="noStrike" dirty="0">
                          <a:effectLst/>
                          <a:latin typeface="Garamond" panose="02020404030301010803" pitchFamily="18" charset="0"/>
                        </a:rPr>
                        <a:t>0.998</a:t>
                      </a:r>
                      <a:endParaRPr lang="en-US" sz="2000" b="1" i="0" u="none" strike="noStrike" dirty="0">
                        <a:solidFill>
                          <a:srgbClr val="000000"/>
                        </a:solidFill>
                        <a:effectLst/>
                        <a:latin typeface="Garamond" panose="02020404030301010803" pitchFamily="18" charset="0"/>
                      </a:endParaRPr>
                    </a:p>
                  </a:txBody>
                  <a:tcPr marL="9525" marR="9525" marT="9525" marB="0" anchor="b"/>
                </a:tc>
                <a:tc>
                  <a:txBody>
                    <a:bodyPr/>
                    <a:lstStyle/>
                    <a:p>
                      <a:pPr algn="ctr" fontAlgn="b"/>
                      <a:r>
                        <a:rPr lang="en-US" sz="2000" u="none" strike="noStrike" dirty="0">
                          <a:effectLst/>
                          <a:latin typeface="Garamond" panose="02020404030301010803" pitchFamily="18" charset="0"/>
                        </a:rPr>
                        <a:t>0.995</a:t>
                      </a:r>
                      <a:endParaRPr lang="en-US" sz="2000" b="0" i="0" u="none" strike="noStrike" dirty="0">
                        <a:solidFill>
                          <a:srgbClr val="000000"/>
                        </a:solidFill>
                        <a:effectLst/>
                        <a:latin typeface="Garamond" panose="02020404030301010803" pitchFamily="18" charset="0"/>
                      </a:endParaRPr>
                    </a:p>
                  </a:txBody>
                  <a:tcPr marL="9525" marR="9525" marT="9525" marB="0" anchor="b"/>
                </a:tc>
                <a:extLst>
                  <a:ext uri="{0D108BD9-81ED-4DB2-BD59-A6C34878D82A}">
                    <a16:rowId xmlns:a16="http://schemas.microsoft.com/office/drawing/2014/main" val="2408265721"/>
                  </a:ext>
                </a:extLst>
              </a:tr>
            </a:tbl>
          </a:graphicData>
        </a:graphic>
      </p:graphicFrame>
      <p:pic>
        <p:nvPicPr>
          <p:cNvPr id="7" name="Picture 6">
            <a:extLst>
              <a:ext uri="{FF2B5EF4-FFF2-40B4-BE49-F238E27FC236}">
                <a16:creationId xmlns:a16="http://schemas.microsoft.com/office/drawing/2014/main" id="{4E49C4E9-D7DA-3F45-B36E-410D420CA93E}"/>
              </a:ext>
            </a:extLst>
          </p:cNvPr>
          <p:cNvPicPr>
            <a:picLocks noChangeAspect="1"/>
          </p:cNvPicPr>
          <p:nvPr/>
        </p:nvPicPr>
        <p:blipFill>
          <a:blip r:embed="rId2"/>
          <a:stretch>
            <a:fillRect/>
          </a:stretch>
        </p:blipFill>
        <p:spPr>
          <a:xfrm>
            <a:off x="637652" y="2864972"/>
            <a:ext cx="5380847" cy="1938521"/>
          </a:xfrm>
          <a:prstGeom prst="rect">
            <a:avLst/>
          </a:prstGeom>
        </p:spPr>
      </p:pic>
      <p:sp>
        <p:nvSpPr>
          <p:cNvPr id="8" name="TextBox 7">
            <a:extLst>
              <a:ext uri="{FF2B5EF4-FFF2-40B4-BE49-F238E27FC236}">
                <a16:creationId xmlns:a16="http://schemas.microsoft.com/office/drawing/2014/main" id="{EFFE7F57-C303-974C-8B08-789A98E1A8FC}"/>
              </a:ext>
            </a:extLst>
          </p:cNvPr>
          <p:cNvSpPr txBox="1"/>
          <p:nvPr/>
        </p:nvSpPr>
        <p:spPr>
          <a:xfrm>
            <a:off x="637652" y="5123305"/>
            <a:ext cx="5581810" cy="1107996"/>
          </a:xfrm>
          <a:prstGeom prst="rect">
            <a:avLst/>
          </a:prstGeom>
          <a:noFill/>
        </p:spPr>
        <p:txBody>
          <a:bodyPr wrap="square" rtlCol="0">
            <a:spAutoFit/>
          </a:bodyPr>
          <a:lstStyle/>
          <a:p>
            <a:r>
              <a:rPr lang="en-US" sz="2200" dirty="0">
                <a:latin typeface="Garamond" panose="02020404030301010803" pitchFamily="18" charset="0"/>
              </a:rPr>
              <a:t>Cluster 1 is of the customers who are neither Recent, Frequent or spent more amount in the online Retail.</a:t>
            </a:r>
          </a:p>
        </p:txBody>
      </p:sp>
      <p:pic>
        <p:nvPicPr>
          <p:cNvPr id="9" name="Picture 8">
            <a:extLst>
              <a:ext uri="{FF2B5EF4-FFF2-40B4-BE49-F238E27FC236}">
                <a16:creationId xmlns:a16="http://schemas.microsoft.com/office/drawing/2014/main" id="{CC1C0C49-3B60-604E-AEBA-9542E8C18DF3}"/>
              </a:ext>
            </a:extLst>
          </p:cNvPr>
          <p:cNvPicPr>
            <a:picLocks noChangeAspect="1"/>
          </p:cNvPicPr>
          <p:nvPr/>
        </p:nvPicPr>
        <p:blipFill>
          <a:blip r:embed="rId3"/>
          <a:stretch>
            <a:fillRect/>
          </a:stretch>
        </p:blipFill>
        <p:spPr>
          <a:xfrm>
            <a:off x="6357804" y="2864972"/>
            <a:ext cx="5449983" cy="1938521"/>
          </a:xfrm>
          <a:prstGeom prst="rect">
            <a:avLst/>
          </a:prstGeom>
        </p:spPr>
      </p:pic>
      <p:sp>
        <p:nvSpPr>
          <p:cNvPr id="10" name="TextBox 9">
            <a:extLst>
              <a:ext uri="{FF2B5EF4-FFF2-40B4-BE49-F238E27FC236}">
                <a16:creationId xmlns:a16="http://schemas.microsoft.com/office/drawing/2014/main" id="{E9810144-4878-7D49-8132-A486C003A0E1}"/>
              </a:ext>
            </a:extLst>
          </p:cNvPr>
          <p:cNvSpPr txBox="1"/>
          <p:nvPr/>
        </p:nvSpPr>
        <p:spPr>
          <a:xfrm>
            <a:off x="6291890" y="5122016"/>
            <a:ext cx="5581810" cy="1446550"/>
          </a:xfrm>
          <a:prstGeom prst="rect">
            <a:avLst/>
          </a:prstGeom>
          <a:noFill/>
        </p:spPr>
        <p:txBody>
          <a:bodyPr wrap="square" rtlCol="0">
            <a:spAutoFit/>
          </a:bodyPr>
          <a:lstStyle/>
          <a:p>
            <a:r>
              <a:rPr lang="en-US" sz="2200" dirty="0">
                <a:latin typeface="Garamond" panose="02020404030301010803" pitchFamily="18" charset="0"/>
              </a:rPr>
              <a:t>Cluster 2 is of the customers who are Recent, Frequent and spent more amount in the online Retail. </a:t>
            </a:r>
          </a:p>
          <a:p>
            <a:r>
              <a:rPr lang="en-US" sz="2200" dirty="0">
                <a:latin typeface="Garamond" panose="02020404030301010803" pitchFamily="18" charset="0"/>
              </a:rPr>
              <a:t>Customers in Cluster 2 are </a:t>
            </a:r>
            <a:r>
              <a:rPr lang="en-US" sz="2200" b="1" dirty="0">
                <a:latin typeface="Garamond" panose="02020404030301010803" pitchFamily="18" charset="0"/>
              </a:rPr>
              <a:t>Best Customers</a:t>
            </a:r>
            <a:r>
              <a:rPr lang="en-US" sz="2200" dirty="0">
                <a:latin typeface="Garamond" panose="02020404030301010803" pitchFamily="18" charset="0"/>
              </a:rPr>
              <a:t>.</a:t>
            </a:r>
          </a:p>
        </p:txBody>
      </p:sp>
    </p:spTree>
    <p:extLst>
      <p:ext uri="{BB962C8B-B14F-4D97-AF65-F5344CB8AC3E}">
        <p14:creationId xmlns:p14="http://schemas.microsoft.com/office/powerpoint/2010/main" val="19266320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10C30C6-89C2-2947-B21B-D38C7A63CAD1}"/>
              </a:ext>
            </a:extLst>
          </p:cNvPr>
          <p:cNvSpPr txBox="1"/>
          <p:nvPr/>
        </p:nvSpPr>
        <p:spPr>
          <a:xfrm>
            <a:off x="516048" y="219041"/>
            <a:ext cx="8845235" cy="646331"/>
          </a:xfrm>
          <a:prstGeom prst="rect">
            <a:avLst/>
          </a:prstGeom>
          <a:noFill/>
        </p:spPr>
        <p:txBody>
          <a:bodyPr wrap="square" rtlCol="0">
            <a:spAutoFit/>
          </a:bodyPr>
          <a:lstStyle/>
          <a:p>
            <a:r>
              <a:rPr lang="en-US" sz="3600" dirty="0">
                <a:solidFill>
                  <a:schemeClr val="accent1">
                    <a:lumMod val="75000"/>
                  </a:schemeClr>
                </a:solidFill>
                <a:latin typeface="Garamond" panose="02020404030301010803" pitchFamily="18" charset="0"/>
              </a:rPr>
              <a:t> </a:t>
            </a:r>
            <a:r>
              <a:rPr lang="en-US" sz="3600" b="1" dirty="0">
                <a:solidFill>
                  <a:schemeClr val="accent1">
                    <a:lumMod val="75000"/>
                  </a:schemeClr>
                </a:solidFill>
                <a:latin typeface="Garamond" panose="02020404030301010803" pitchFamily="18" charset="0"/>
              </a:rPr>
              <a:t>Market Basket Analysis – Association rules</a:t>
            </a:r>
          </a:p>
        </p:txBody>
      </p:sp>
      <p:pic>
        <p:nvPicPr>
          <p:cNvPr id="8" name="Picture 7">
            <a:extLst>
              <a:ext uri="{FF2B5EF4-FFF2-40B4-BE49-F238E27FC236}">
                <a16:creationId xmlns:a16="http://schemas.microsoft.com/office/drawing/2014/main" id="{B411E7C8-5E1A-6145-88DC-E28396F23D53}"/>
              </a:ext>
            </a:extLst>
          </p:cNvPr>
          <p:cNvPicPr>
            <a:picLocks noChangeAspect="1"/>
          </p:cNvPicPr>
          <p:nvPr/>
        </p:nvPicPr>
        <p:blipFill>
          <a:blip r:embed="rId2"/>
          <a:stretch>
            <a:fillRect/>
          </a:stretch>
        </p:blipFill>
        <p:spPr>
          <a:xfrm>
            <a:off x="1041720" y="1335012"/>
            <a:ext cx="9182579" cy="1680066"/>
          </a:xfrm>
          <a:prstGeom prst="rect">
            <a:avLst/>
          </a:prstGeom>
        </p:spPr>
      </p:pic>
      <p:pic>
        <p:nvPicPr>
          <p:cNvPr id="9" name="Picture 8">
            <a:extLst>
              <a:ext uri="{FF2B5EF4-FFF2-40B4-BE49-F238E27FC236}">
                <a16:creationId xmlns:a16="http://schemas.microsoft.com/office/drawing/2014/main" id="{2653A435-390E-6342-8397-66D27B2A75F7}"/>
              </a:ext>
            </a:extLst>
          </p:cNvPr>
          <p:cNvPicPr>
            <a:picLocks noChangeAspect="1"/>
          </p:cNvPicPr>
          <p:nvPr/>
        </p:nvPicPr>
        <p:blipFill>
          <a:blip r:embed="rId3"/>
          <a:stretch>
            <a:fillRect/>
          </a:stretch>
        </p:blipFill>
        <p:spPr>
          <a:xfrm>
            <a:off x="1041721" y="3032977"/>
            <a:ext cx="9182579" cy="3605982"/>
          </a:xfrm>
          <a:prstGeom prst="rect">
            <a:avLst/>
          </a:prstGeom>
        </p:spPr>
      </p:pic>
      <p:sp>
        <p:nvSpPr>
          <p:cNvPr id="10" name="TextBox 9">
            <a:extLst>
              <a:ext uri="{FF2B5EF4-FFF2-40B4-BE49-F238E27FC236}">
                <a16:creationId xmlns:a16="http://schemas.microsoft.com/office/drawing/2014/main" id="{1993B4C3-7CC8-F749-8A54-F04D8B956A4F}"/>
              </a:ext>
            </a:extLst>
          </p:cNvPr>
          <p:cNvSpPr txBox="1"/>
          <p:nvPr/>
        </p:nvSpPr>
        <p:spPr>
          <a:xfrm>
            <a:off x="1041720" y="845818"/>
            <a:ext cx="3025893" cy="430887"/>
          </a:xfrm>
          <a:prstGeom prst="rect">
            <a:avLst/>
          </a:prstGeom>
          <a:noFill/>
        </p:spPr>
        <p:txBody>
          <a:bodyPr wrap="none" rtlCol="0">
            <a:spAutoFit/>
          </a:bodyPr>
          <a:lstStyle/>
          <a:p>
            <a:r>
              <a:rPr lang="en-US" sz="2200" b="1" dirty="0">
                <a:solidFill>
                  <a:srgbClr val="7030A0"/>
                </a:solidFill>
                <a:latin typeface="Garamond" panose="02020404030301010803" pitchFamily="18" charset="0"/>
              </a:rPr>
              <a:t>Pre-Processing the data</a:t>
            </a:r>
          </a:p>
        </p:txBody>
      </p:sp>
    </p:spTree>
    <p:extLst>
      <p:ext uri="{BB962C8B-B14F-4D97-AF65-F5344CB8AC3E}">
        <p14:creationId xmlns:p14="http://schemas.microsoft.com/office/powerpoint/2010/main" val="22852591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9674329-4EEC-8847-A4FA-208BEE347BC7}"/>
              </a:ext>
            </a:extLst>
          </p:cNvPr>
          <p:cNvSpPr txBox="1"/>
          <p:nvPr/>
        </p:nvSpPr>
        <p:spPr>
          <a:xfrm>
            <a:off x="516048" y="219041"/>
            <a:ext cx="10352580" cy="646331"/>
          </a:xfrm>
          <a:prstGeom prst="rect">
            <a:avLst/>
          </a:prstGeom>
          <a:noFill/>
        </p:spPr>
        <p:txBody>
          <a:bodyPr wrap="square" rtlCol="0">
            <a:spAutoFit/>
          </a:bodyPr>
          <a:lstStyle/>
          <a:p>
            <a:r>
              <a:rPr lang="en-US" sz="3600" dirty="0">
                <a:solidFill>
                  <a:schemeClr val="accent1">
                    <a:lumMod val="75000"/>
                  </a:schemeClr>
                </a:solidFill>
                <a:latin typeface="Garamond" panose="02020404030301010803" pitchFamily="18" charset="0"/>
              </a:rPr>
              <a:t> </a:t>
            </a:r>
            <a:r>
              <a:rPr lang="en-US" sz="3600" b="1" dirty="0">
                <a:solidFill>
                  <a:schemeClr val="accent1">
                    <a:lumMod val="75000"/>
                  </a:schemeClr>
                </a:solidFill>
                <a:latin typeface="Garamond" panose="02020404030301010803" pitchFamily="18" charset="0"/>
              </a:rPr>
              <a:t>Market Basket Analysis – Pre-Processing the data</a:t>
            </a:r>
          </a:p>
        </p:txBody>
      </p:sp>
      <p:pic>
        <p:nvPicPr>
          <p:cNvPr id="7" name="Picture 6">
            <a:extLst>
              <a:ext uri="{FF2B5EF4-FFF2-40B4-BE49-F238E27FC236}">
                <a16:creationId xmlns:a16="http://schemas.microsoft.com/office/drawing/2014/main" id="{A51EED82-5814-8E4C-9E94-4A21FE988B67}"/>
              </a:ext>
            </a:extLst>
          </p:cNvPr>
          <p:cNvPicPr>
            <a:picLocks noChangeAspect="1"/>
          </p:cNvPicPr>
          <p:nvPr/>
        </p:nvPicPr>
        <p:blipFill>
          <a:blip r:embed="rId2"/>
          <a:stretch>
            <a:fillRect/>
          </a:stretch>
        </p:blipFill>
        <p:spPr>
          <a:xfrm>
            <a:off x="856288" y="2570023"/>
            <a:ext cx="9796040" cy="2055449"/>
          </a:xfrm>
          <a:prstGeom prst="rect">
            <a:avLst/>
          </a:prstGeom>
        </p:spPr>
      </p:pic>
      <p:pic>
        <p:nvPicPr>
          <p:cNvPr id="8" name="Picture 7">
            <a:extLst>
              <a:ext uri="{FF2B5EF4-FFF2-40B4-BE49-F238E27FC236}">
                <a16:creationId xmlns:a16="http://schemas.microsoft.com/office/drawing/2014/main" id="{AC74F2BF-0ECF-8442-A5F1-C39CF9AF5BB9}"/>
              </a:ext>
            </a:extLst>
          </p:cNvPr>
          <p:cNvPicPr>
            <a:picLocks noChangeAspect="1"/>
          </p:cNvPicPr>
          <p:nvPr/>
        </p:nvPicPr>
        <p:blipFill>
          <a:blip r:embed="rId3"/>
          <a:stretch>
            <a:fillRect/>
          </a:stretch>
        </p:blipFill>
        <p:spPr>
          <a:xfrm>
            <a:off x="857978" y="992694"/>
            <a:ext cx="9796040" cy="1577329"/>
          </a:xfrm>
          <a:prstGeom prst="rect">
            <a:avLst/>
          </a:prstGeom>
        </p:spPr>
      </p:pic>
      <p:pic>
        <p:nvPicPr>
          <p:cNvPr id="9" name="Picture 8">
            <a:extLst>
              <a:ext uri="{FF2B5EF4-FFF2-40B4-BE49-F238E27FC236}">
                <a16:creationId xmlns:a16="http://schemas.microsoft.com/office/drawing/2014/main" id="{6CAB1B8B-3778-FE42-85A6-2C8F6A733F48}"/>
              </a:ext>
            </a:extLst>
          </p:cNvPr>
          <p:cNvPicPr>
            <a:picLocks noChangeAspect="1"/>
          </p:cNvPicPr>
          <p:nvPr/>
        </p:nvPicPr>
        <p:blipFill>
          <a:blip r:embed="rId4"/>
          <a:stretch>
            <a:fillRect/>
          </a:stretch>
        </p:blipFill>
        <p:spPr>
          <a:xfrm>
            <a:off x="856288" y="4803797"/>
            <a:ext cx="9796040" cy="1701954"/>
          </a:xfrm>
          <a:prstGeom prst="rect">
            <a:avLst/>
          </a:prstGeom>
        </p:spPr>
      </p:pic>
    </p:spTree>
    <p:extLst>
      <p:ext uri="{BB962C8B-B14F-4D97-AF65-F5344CB8AC3E}">
        <p14:creationId xmlns:p14="http://schemas.microsoft.com/office/powerpoint/2010/main" val="12551157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D11418C-8ACC-C142-83F2-F3B667EECC55}"/>
              </a:ext>
            </a:extLst>
          </p:cNvPr>
          <p:cNvSpPr txBox="1"/>
          <p:nvPr/>
        </p:nvSpPr>
        <p:spPr>
          <a:xfrm>
            <a:off x="516048" y="219041"/>
            <a:ext cx="10352580" cy="646331"/>
          </a:xfrm>
          <a:prstGeom prst="rect">
            <a:avLst/>
          </a:prstGeom>
          <a:noFill/>
        </p:spPr>
        <p:txBody>
          <a:bodyPr wrap="square" rtlCol="0">
            <a:spAutoFit/>
          </a:bodyPr>
          <a:lstStyle/>
          <a:p>
            <a:r>
              <a:rPr lang="en-US" sz="3600" dirty="0">
                <a:solidFill>
                  <a:schemeClr val="accent1">
                    <a:lumMod val="75000"/>
                  </a:schemeClr>
                </a:solidFill>
                <a:latin typeface="Garamond" panose="02020404030301010803" pitchFamily="18" charset="0"/>
              </a:rPr>
              <a:t> </a:t>
            </a:r>
            <a:r>
              <a:rPr lang="en-US" sz="3600" b="1" dirty="0">
                <a:solidFill>
                  <a:schemeClr val="accent1">
                    <a:lumMod val="75000"/>
                  </a:schemeClr>
                </a:solidFill>
                <a:latin typeface="Garamond" panose="02020404030301010803" pitchFamily="18" charset="0"/>
              </a:rPr>
              <a:t>Market Basket Analysis – Format the data</a:t>
            </a:r>
          </a:p>
        </p:txBody>
      </p:sp>
      <p:pic>
        <p:nvPicPr>
          <p:cNvPr id="6" name="Picture 5">
            <a:extLst>
              <a:ext uri="{FF2B5EF4-FFF2-40B4-BE49-F238E27FC236}">
                <a16:creationId xmlns:a16="http://schemas.microsoft.com/office/drawing/2014/main" id="{4CFCF5B6-3E4A-2A4B-9592-38850E7C1978}"/>
              </a:ext>
            </a:extLst>
          </p:cNvPr>
          <p:cNvPicPr>
            <a:picLocks noChangeAspect="1"/>
          </p:cNvPicPr>
          <p:nvPr/>
        </p:nvPicPr>
        <p:blipFill>
          <a:blip r:embed="rId2"/>
          <a:stretch>
            <a:fillRect/>
          </a:stretch>
        </p:blipFill>
        <p:spPr>
          <a:xfrm>
            <a:off x="1632029" y="865373"/>
            <a:ext cx="8959641" cy="4239062"/>
          </a:xfrm>
          <a:prstGeom prst="rect">
            <a:avLst/>
          </a:prstGeom>
        </p:spPr>
      </p:pic>
      <p:pic>
        <p:nvPicPr>
          <p:cNvPr id="7" name="Picture 6">
            <a:extLst>
              <a:ext uri="{FF2B5EF4-FFF2-40B4-BE49-F238E27FC236}">
                <a16:creationId xmlns:a16="http://schemas.microsoft.com/office/drawing/2014/main" id="{6D9C61BA-3CDB-C741-B105-0D086841E0E8}"/>
              </a:ext>
            </a:extLst>
          </p:cNvPr>
          <p:cNvPicPr>
            <a:picLocks noChangeAspect="1"/>
          </p:cNvPicPr>
          <p:nvPr/>
        </p:nvPicPr>
        <p:blipFill>
          <a:blip r:embed="rId3"/>
          <a:stretch>
            <a:fillRect/>
          </a:stretch>
        </p:blipFill>
        <p:spPr>
          <a:xfrm>
            <a:off x="1632029" y="5303037"/>
            <a:ext cx="8999879" cy="1182898"/>
          </a:xfrm>
          <a:prstGeom prst="rect">
            <a:avLst/>
          </a:prstGeom>
          <a:ln>
            <a:solidFill>
              <a:schemeClr val="tx1"/>
            </a:solidFill>
          </a:ln>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757165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AB59D-7E20-D246-8FBE-58CF7D4B441A}"/>
              </a:ext>
            </a:extLst>
          </p:cNvPr>
          <p:cNvSpPr>
            <a:spLocks noGrp="1"/>
          </p:cNvSpPr>
          <p:nvPr>
            <p:ph type="title"/>
          </p:nvPr>
        </p:nvSpPr>
        <p:spPr>
          <a:xfrm>
            <a:off x="913774" y="324836"/>
            <a:ext cx="10364451" cy="784770"/>
          </a:xfrm>
        </p:spPr>
        <p:txBody>
          <a:bodyPr>
            <a:normAutofit/>
          </a:bodyPr>
          <a:lstStyle/>
          <a:p>
            <a:r>
              <a:rPr lang="en-US" sz="4000" b="1" dirty="0">
                <a:solidFill>
                  <a:schemeClr val="accent1">
                    <a:lumMod val="75000"/>
                  </a:schemeClr>
                </a:solidFill>
                <a:latin typeface="Garamond" panose="02020404030301010803" pitchFamily="18" charset="0"/>
              </a:rPr>
              <a:t>INTRODUCTION</a:t>
            </a:r>
          </a:p>
        </p:txBody>
      </p:sp>
      <p:sp>
        <p:nvSpPr>
          <p:cNvPr id="6" name="TextBox 5">
            <a:extLst>
              <a:ext uri="{FF2B5EF4-FFF2-40B4-BE49-F238E27FC236}">
                <a16:creationId xmlns:a16="http://schemas.microsoft.com/office/drawing/2014/main" id="{9FCA919C-BDFD-A841-8BD5-21E6549EFDEF}"/>
              </a:ext>
            </a:extLst>
          </p:cNvPr>
          <p:cNvSpPr txBox="1"/>
          <p:nvPr/>
        </p:nvSpPr>
        <p:spPr>
          <a:xfrm>
            <a:off x="1059254" y="1593410"/>
            <a:ext cx="10076507" cy="4154984"/>
          </a:xfrm>
          <a:prstGeom prst="rect">
            <a:avLst/>
          </a:prstGeom>
          <a:noFill/>
        </p:spPr>
        <p:txBody>
          <a:bodyPr wrap="square" rtlCol="0">
            <a:spAutoFit/>
          </a:bodyPr>
          <a:lstStyle/>
          <a:p>
            <a:pPr algn="just"/>
            <a:r>
              <a:rPr lang="en-US" sz="2200" dirty="0">
                <a:latin typeface="Garamond" panose="02020404030301010803" pitchFamily="18" charset="0"/>
              </a:rPr>
              <a:t>Customer and Market Basket Analysis is to explore different types of customers </a:t>
            </a:r>
          </a:p>
          <a:p>
            <a:pPr algn="just"/>
            <a:r>
              <a:rPr lang="en-US" sz="2200" dirty="0">
                <a:latin typeface="Garamond" panose="02020404030301010803" pitchFamily="18" charset="0"/>
              </a:rPr>
              <a:t>and their granular purchase behavior patterns using unsupervised learning techniques. </a:t>
            </a:r>
          </a:p>
          <a:p>
            <a:pPr algn="just"/>
            <a:r>
              <a:rPr lang="en-US" sz="2200" dirty="0">
                <a:latin typeface="Garamond" panose="02020404030301010803" pitchFamily="18" charset="0"/>
              </a:rPr>
              <a:t>  </a:t>
            </a:r>
          </a:p>
          <a:p>
            <a:pPr indent="-342900" algn="just">
              <a:buFont typeface="Arial" panose="020B0604020202020204" pitchFamily="34" charset="0"/>
              <a:buChar char="•"/>
            </a:pPr>
            <a:r>
              <a:rPr lang="en-US" sz="2200" dirty="0">
                <a:latin typeface="Garamond" panose="02020404030301010803" pitchFamily="18" charset="0"/>
              </a:rPr>
              <a:t> </a:t>
            </a:r>
            <a:r>
              <a:rPr lang="en-US" sz="2200" b="1" dirty="0">
                <a:latin typeface="Garamond" panose="02020404030301010803" pitchFamily="18" charset="0"/>
              </a:rPr>
              <a:t>Customer segmentation </a:t>
            </a:r>
            <a:r>
              <a:rPr lang="en-US" sz="2200" dirty="0">
                <a:latin typeface="Garamond" panose="02020404030301010803" pitchFamily="18" charset="0"/>
              </a:rPr>
              <a:t>is to uncover the behavior of the customers based on their interactions with the firm and divide them into groups, so that the company can target their customers efficiently for future customer retention strategies. </a:t>
            </a:r>
          </a:p>
          <a:p>
            <a:pPr indent="-342900" algn="just">
              <a:buFont typeface="Arial" panose="020B0604020202020204" pitchFamily="34" charset="0"/>
              <a:buChar char="•"/>
            </a:pPr>
            <a:endParaRPr lang="en-US" sz="2200" dirty="0">
              <a:latin typeface="Garamond" panose="02020404030301010803" pitchFamily="18" charset="0"/>
            </a:endParaRPr>
          </a:p>
          <a:p>
            <a:pPr indent="-342900" algn="just">
              <a:buFont typeface="Arial" panose="020B0604020202020204" pitchFamily="34" charset="0"/>
              <a:buChar char="•"/>
            </a:pPr>
            <a:r>
              <a:rPr lang="en-US" sz="2200" b="1" dirty="0">
                <a:latin typeface="Garamond" panose="02020404030301010803" pitchFamily="18" charset="0"/>
              </a:rPr>
              <a:t> Market Basket Analysis </a:t>
            </a:r>
            <a:r>
              <a:rPr lang="en-US" sz="2200" dirty="0">
                <a:latin typeface="Garamond" panose="02020404030301010803" pitchFamily="18" charset="0"/>
              </a:rPr>
              <a:t>is to uncover the product purchase behavior of customers by extracting the association rules of the products. These will be helpful to understand purchase decisions made by the customers and the firm can use the association rules in their future marketing strategies. </a:t>
            </a:r>
          </a:p>
          <a:p>
            <a:pPr algn="just"/>
            <a:endParaRPr lang="en-US" sz="2200" dirty="0">
              <a:latin typeface="Garamond" panose="02020404030301010803" pitchFamily="18" charset="0"/>
            </a:endParaRPr>
          </a:p>
        </p:txBody>
      </p:sp>
    </p:spTree>
    <p:extLst>
      <p:ext uri="{BB962C8B-B14F-4D97-AF65-F5344CB8AC3E}">
        <p14:creationId xmlns:p14="http://schemas.microsoft.com/office/powerpoint/2010/main" val="20951516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18B324A-9E89-3040-9001-4EE1E6020738}"/>
              </a:ext>
            </a:extLst>
          </p:cNvPr>
          <p:cNvSpPr txBox="1"/>
          <p:nvPr/>
        </p:nvSpPr>
        <p:spPr>
          <a:xfrm>
            <a:off x="516048" y="219041"/>
            <a:ext cx="10352580" cy="646331"/>
          </a:xfrm>
          <a:prstGeom prst="rect">
            <a:avLst/>
          </a:prstGeom>
          <a:noFill/>
        </p:spPr>
        <p:txBody>
          <a:bodyPr wrap="square" rtlCol="0">
            <a:spAutoFit/>
          </a:bodyPr>
          <a:lstStyle/>
          <a:p>
            <a:r>
              <a:rPr lang="en-US" sz="3600" dirty="0">
                <a:solidFill>
                  <a:schemeClr val="accent1">
                    <a:lumMod val="75000"/>
                  </a:schemeClr>
                </a:solidFill>
                <a:latin typeface="Garamond" panose="02020404030301010803" pitchFamily="18" charset="0"/>
              </a:rPr>
              <a:t> </a:t>
            </a:r>
            <a:r>
              <a:rPr lang="en-US" sz="3600" b="1" dirty="0">
                <a:solidFill>
                  <a:schemeClr val="accent1">
                    <a:lumMod val="75000"/>
                  </a:schemeClr>
                </a:solidFill>
                <a:latin typeface="Garamond" panose="02020404030301010803" pitchFamily="18" charset="0"/>
              </a:rPr>
              <a:t>Association Rules – Apriori Algorithm</a:t>
            </a:r>
          </a:p>
        </p:txBody>
      </p:sp>
      <p:pic>
        <p:nvPicPr>
          <p:cNvPr id="6" name="Picture 5">
            <a:extLst>
              <a:ext uri="{FF2B5EF4-FFF2-40B4-BE49-F238E27FC236}">
                <a16:creationId xmlns:a16="http://schemas.microsoft.com/office/drawing/2014/main" id="{EFA03727-B66B-B649-9BC2-5A7A8FF225D2}"/>
              </a:ext>
            </a:extLst>
          </p:cNvPr>
          <p:cNvPicPr>
            <a:picLocks noChangeAspect="1"/>
          </p:cNvPicPr>
          <p:nvPr/>
        </p:nvPicPr>
        <p:blipFill>
          <a:blip r:embed="rId2"/>
          <a:stretch>
            <a:fillRect/>
          </a:stretch>
        </p:blipFill>
        <p:spPr>
          <a:xfrm>
            <a:off x="786122" y="1251004"/>
            <a:ext cx="10352581" cy="689454"/>
          </a:xfrm>
          <a:prstGeom prst="rect">
            <a:avLst/>
          </a:prstGeom>
        </p:spPr>
      </p:pic>
      <p:pic>
        <p:nvPicPr>
          <p:cNvPr id="8" name="Picture 7">
            <a:extLst>
              <a:ext uri="{FF2B5EF4-FFF2-40B4-BE49-F238E27FC236}">
                <a16:creationId xmlns:a16="http://schemas.microsoft.com/office/drawing/2014/main" id="{1B68E6D7-EFC2-B84A-A5A8-973EF5CB8C9A}"/>
              </a:ext>
            </a:extLst>
          </p:cNvPr>
          <p:cNvPicPr>
            <a:picLocks noChangeAspect="1"/>
          </p:cNvPicPr>
          <p:nvPr/>
        </p:nvPicPr>
        <p:blipFill>
          <a:blip r:embed="rId3"/>
          <a:stretch>
            <a:fillRect/>
          </a:stretch>
        </p:blipFill>
        <p:spPr>
          <a:xfrm>
            <a:off x="169763" y="2390651"/>
            <a:ext cx="5636755" cy="3073599"/>
          </a:xfrm>
          <a:prstGeom prst="rect">
            <a:avLst/>
          </a:prstGeom>
        </p:spPr>
      </p:pic>
      <p:sp>
        <p:nvSpPr>
          <p:cNvPr id="9" name="TextBox 8">
            <a:extLst>
              <a:ext uri="{FF2B5EF4-FFF2-40B4-BE49-F238E27FC236}">
                <a16:creationId xmlns:a16="http://schemas.microsoft.com/office/drawing/2014/main" id="{7CF1C75A-9FC3-8944-AF2D-8AD367EFEC5F}"/>
              </a:ext>
            </a:extLst>
          </p:cNvPr>
          <p:cNvSpPr txBox="1"/>
          <p:nvPr/>
        </p:nvSpPr>
        <p:spPr>
          <a:xfrm>
            <a:off x="516048" y="5479640"/>
            <a:ext cx="4708020" cy="769441"/>
          </a:xfrm>
          <a:prstGeom prst="rect">
            <a:avLst/>
          </a:prstGeom>
          <a:noFill/>
        </p:spPr>
        <p:txBody>
          <a:bodyPr wrap="none" rtlCol="0">
            <a:spAutoFit/>
          </a:bodyPr>
          <a:lstStyle/>
          <a:p>
            <a:r>
              <a:rPr lang="en-US" sz="2200" dirty="0">
                <a:latin typeface="Garamond" panose="02020404030301010803" pitchFamily="18" charset="0"/>
              </a:rPr>
              <a:t>For Confidence = 1.0 and Support =0.02</a:t>
            </a:r>
          </a:p>
          <a:p>
            <a:r>
              <a:rPr lang="en-US" sz="2200" dirty="0">
                <a:latin typeface="Garamond" panose="02020404030301010803" pitchFamily="18" charset="0"/>
              </a:rPr>
              <a:t>- 7 Association Rules</a:t>
            </a:r>
          </a:p>
        </p:txBody>
      </p:sp>
      <p:sp>
        <p:nvSpPr>
          <p:cNvPr id="10" name="TextBox 9">
            <a:extLst>
              <a:ext uri="{FF2B5EF4-FFF2-40B4-BE49-F238E27FC236}">
                <a16:creationId xmlns:a16="http://schemas.microsoft.com/office/drawing/2014/main" id="{DA57A7B3-A5ED-7549-8A49-CE96604523E5}"/>
              </a:ext>
            </a:extLst>
          </p:cNvPr>
          <p:cNvSpPr txBox="1"/>
          <p:nvPr/>
        </p:nvSpPr>
        <p:spPr>
          <a:xfrm>
            <a:off x="6430683" y="5464251"/>
            <a:ext cx="4708020" cy="769441"/>
          </a:xfrm>
          <a:prstGeom prst="rect">
            <a:avLst/>
          </a:prstGeom>
          <a:noFill/>
        </p:spPr>
        <p:txBody>
          <a:bodyPr wrap="none" rtlCol="0">
            <a:spAutoFit/>
          </a:bodyPr>
          <a:lstStyle/>
          <a:p>
            <a:r>
              <a:rPr lang="en-US" sz="2200" dirty="0">
                <a:latin typeface="Garamond" panose="02020404030301010803" pitchFamily="18" charset="0"/>
              </a:rPr>
              <a:t>For Confidence = 1.0 and Support =0.02</a:t>
            </a:r>
          </a:p>
          <a:p>
            <a:r>
              <a:rPr lang="en-US" sz="2200" dirty="0">
                <a:latin typeface="Garamond" panose="02020404030301010803" pitchFamily="18" charset="0"/>
              </a:rPr>
              <a:t>- 7 Association Rules</a:t>
            </a:r>
          </a:p>
        </p:txBody>
      </p:sp>
      <p:pic>
        <p:nvPicPr>
          <p:cNvPr id="11" name="Picture 10">
            <a:extLst>
              <a:ext uri="{FF2B5EF4-FFF2-40B4-BE49-F238E27FC236}">
                <a16:creationId xmlns:a16="http://schemas.microsoft.com/office/drawing/2014/main" id="{6EE37995-9278-4644-B5B5-F6272DA062A1}"/>
              </a:ext>
            </a:extLst>
          </p:cNvPr>
          <p:cNvPicPr>
            <a:picLocks noChangeAspect="1"/>
          </p:cNvPicPr>
          <p:nvPr/>
        </p:nvPicPr>
        <p:blipFill>
          <a:blip r:embed="rId4"/>
          <a:stretch>
            <a:fillRect/>
          </a:stretch>
        </p:blipFill>
        <p:spPr>
          <a:xfrm>
            <a:off x="6180881" y="2390652"/>
            <a:ext cx="5787002" cy="3073599"/>
          </a:xfrm>
          <a:prstGeom prst="rect">
            <a:avLst/>
          </a:prstGeom>
        </p:spPr>
      </p:pic>
    </p:spTree>
    <p:extLst>
      <p:ext uri="{BB962C8B-B14F-4D97-AF65-F5344CB8AC3E}">
        <p14:creationId xmlns:p14="http://schemas.microsoft.com/office/powerpoint/2010/main" val="31056646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3ABC253-8A5D-6C4D-A319-7A7477BCFEB5}"/>
              </a:ext>
            </a:extLst>
          </p:cNvPr>
          <p:cNvSpPr/>
          <p:nvPr/>
        </p:nvSpPr>
        <p:spPr>
          <a:xfrm>
            <a:off x="268339" y="165269"/>
            <a:ext cx="5239768" cy="646331"/>
          </a:xfrm>
          <a:prstGeom prst="rect">
            <a:avLst/>
          </a:prstGeom>
        </p:spPr>
        <p:txBody>
          <a:bodyPr wrap="none">
            <a:spAutoFit/>
          </a:bodyPr>
          <a:lstStyle/>
          <a:p>
            <a:r>
              <a:rPr lang="en-US" sz="3600" b="1" dirty="0">
                <a:solidFill>
                  <a:schemeClr val="accent1">
                    <a:lumMod val="75000"/>
                  </a:schemeClr>
                </a:solidFill>
                <a:latin typeface="Garamond" panose="02020404030301010803" pitchFamily="18" charset="0"/>
              </a:rPr>
              <a:t>Inspect Association Rules</a:t>
            </a:r>
            <a:endParaRPr lang="en-US" sz="3600" dirty="0">
              <a:solidFill>
                <a:schemeClr val="accent1">
                  <a:lumMod val="75000"/>
                </a:schemeClr>
              </a:solidFill>
            </a:endParaRPr>
          </a:p>
        </p:txBody>
      </p:sp>
      <p:pic>
        <p:nvPicPr>
          <p:cNvPr id="10" name="Picture 9">
            <a:extLst>
              <a:ext uri="{FF2B5EF4-FFF2-40B4-BE49-F238E27FC236}">
                <a16:creationId xmlns:a16="http://schemas.microsoft.com/office/drawing/2014/main" id="{71006AED-54DC-F34C-B9E5-3FFFC0780523}"/>
              </a:ext>
            </a:extLst>
          </p:cNvPr>
          <p:cNvPicPr>
            <a:picLocks noChangeAspect="1"/>
          </p:cNvPicPr>
          <p:nvPr/>
        </p:nvPicPr>
        <p:blipFill>
          <a:blip r:embed="rId2"/>
          <a:stretch>
            <a:fillRect/>
          </a:stretch>
        </p:blipFill>
        <p:spPr>
          <a:xfrm>
            <a:off x="1666755" y="843101"/>
            <a:ext cx="8018370" cy="5849630"/>
          </a:xfrm>
          <a:prstGeom prst="rect">
            <a:avLst/>
          </a:prstGeom>
        </p:spPr>
      </p:pic>
      <p:sp>
        <p:nvSpPr>
          <p:cNvPr id="11" name="Rectangle 10">
            <a:extLst>
              <a:ext uri="{FF2B5EF4-FFF2-40B4-BE49-F238E27FC236}">
                <a16:creationId xmlns:a16="http://schemas.microsoft.com/office/drawing/2014/main" id="{2FD5A820-A1F0-2D45-B754-7F180903289D}"/>
              </a:ext>
            </a:extLst>
          </p:cNvPr>
          <p:cNvSpPr/>
          <p:nvPr/>
        </p:nvSpPr>
        <p:spPr>
          <a:xfrm>
            <a:off x="1666755" y="4444678"/>
            <a:ext cx="4294207" cy="335666"/>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8496944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073E994-E509-D247-B297-98F761A34FC6}"/>
              </a:ext>
            </a:extLst>
          </p:cNvPr>
          <p:cNvSpPr/>
          <p:nvPr/>
        </p:nvSpPr>
        <p:spPr>
          <a:xfrm>
            <a:off x="360936" y="362038"/>
            <a:ext cx="7251152" cy="646331"/>
          </a:xfrm>
          <a:prstGeom prst="rect">
            <a:avLst/>
          </a:prstGeom>
        </p:spPr>
        <p:txBody>
          <a:bodyPr wrap="none">
            <a:spAutoFit/>
          </a:bodyPr>
          <a:lstStyle/>
          <a:p>
            <a:r>
              <a:rPr lang="en-US" sz="3600" b="1" dirty="0">
                <a:solidFill>
                  <a:schemeClr val="accent1">
                    <a:lumMod val="75000"/>
                  </a:schemeClr>
                </a:solidFill>
                <a:latin typeface="Garamond" panose="02020404030301010803" pitchFamily="18" charset="0"/>
              </a:rPr>
              <a:t>Prune Redundant Association Rules</a:t>
            </a:r>
            <a:endParaRPr lang="en-US" sz="3600" dirty="0">
              <a:solidFill>
                <a:schemeClr val="accent1">
                  <a:lumMod val="75000"/>
                </a:schemeClr>
              </a:solidFill>
            </a:endParaRPr>
          </a:p>
        </p:txBody>
      </p:sp>
      <p:pic>
        <p:nvPicPr>
          <p:cNvPr id="5" name="Picture 4">
            <a:extLst>
              <a:ext uri="{FF2B5EF4-FFF2-40B4-BE49-F238E27FC236}">
                <a16:creationId xmlns:a16="http://schemas.microsoft.com/office/drawing/2014/main" id="{ABDFE40C-D051-024C-8C8A-4CE57C6133EB}"/>
              </a:ext>
            </a:extLst>
          </p:cNvPr>
          <p:cNvPicPr>
            <a:picLocks noChangeAspect="1"/>
          </p:cNvPicPr>
          <p:nvPr/>
        </p:nvPicPr>
        <p:blipFill>
          <a:blip r:embed="rId2"/>
          <a:stretch>
            <a:fillRect/>
          </a:stretch>
        </p:blipFill>
        <p:spPr>
          <a:xfrm>
            <a:off x="1689903" y="1348045"/>
            <a:ext cx="9043686" cy="4701316"/>
          </a:xfrm>
          <a:prstGeom prst="rect">
            <a:avLst/>
          </a:prstGeom>
        </p:spPr>
      </p:pic>
    </p:spTree>
    <p:extLst>
      <p:ext uri="{BB962C8B-B14F-4D97-AF65-F5344CB8AC3E}">
        <p14:creationId xmlns:p14="http://schemas.microsoft.com/office/powerpoint/2010/main" val="21546550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2A75D40-62AB-4F4C-AD90-96EB6750549C}"/>
              </a:ext>
            </a:extLst>
          </p:cNvPr>
          <p:cNvSpPr/>
          <p:nvPr/>
        </p:nvSpPr>
        <p:spPr>
          <a:xfrm>
            <a:off x="360936" y="362038"/>
            <a:ext cx="5752087" cy="646331"/>
          </a:xfrm>
          <a:prstGeom prst="rect">
            <a:avLst/>
          </a:prstGeom>
        </p:spPr>
        <p:txBody>
          <a:bodyPr wrap="none">
            <a:spAutoFit/>
          </a:bodyPr>
          <a:lstStyle/>
          <a:p>
            <a:r>
              <a:rPr lang="en-US" sz="3600" b="1" dirty="0">
                <a:solidFill>
                  <a:schemeClr val="accent1">
                    <a:lumMod val="75000"/>
                  </a:schemeClr>
                </a:solidFill>
                <a:latin typeface="Garamond" panose="02020404030301010803" pitchFamily="18" charset="0"/>
              </a:rPr>
              <a:t>Association rules Evaluation</a:t>
            </a:r>
            <a:endParaRPr lang="en-US" sz="3600" dirty="0">
              <a:solidFill>
                <a:schemeClr val="accent1">
                  <a:lumMod val="75000"/>
                </a:schemeClr>
              </a:solidFill>
            </a:endParaRPr>
          </a:p>
        </p:txBody>
      </p:sp>
      <p:pic>
        <p:nvPicPr>
          <p:cNvPr id="6" name="Picture 5">
            <a:extLst>
              <a:ext uri="{FF2B5EF4-FFF2-40B4-BE49-F238E27FC236}">
                <a16:creationId xmlns:a16="http://schemas.microsoft.com/office/drawing/2014/main" id="{4084A50A-3CAF-EF43-9611-674428529749}"/>
              </a:ext>
            </a:extLst>
          </p:cNvPr>
          <p:cNvPicPr>
            <a:picLocks noChangeAspect="1"/>
          </p:cNvPicPr>
          <p:nvPr/>
        </p:nvPicPr>
        <p:blipFill>
          <a:blip r:embed="rId2"/>
          <a:stretch>
            <a:fillRect/>
          </a:stretch>
        </p:blipFill>
        <p:spPr>
          <a:xfrm>
            <a:off x="4904484" y="1376214"/>
            <a:ext cx="6926580" cy="3346257"/>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1C00E14-0E46-394C-A1CE-8A3D48A22B20}"/>
                  </a:ext>
                </a:extLst>
              </p:cNvPr>
              <p:cNvSpPr txBox="1"/>
              <p:nvPr/>
            </p:nvSpPr>
            <p:spPr>
              <a:xfrm>
                <a:off x="360936" y="1448199"/>
                <a:ext cx="4306372" cy="117230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𝑺𝒖𝒑𝒑𝒐𝒓𝒕</m:t>
                      </m:r>
                      <m:r>
                        <a:rPr lang="en-US" b="1" i="1" smtClean="0">
                          <a:latin typeface="Cambria Math" panose="02040503050406030204" pitchFamily="18" charset="0"/>
                        </a:rPr>
                        <m:t> </m:t>
                      </m:r>
                      <m:d>
                        <m:dPr>
                          <m:ctrlPr>
                            <a:rPr lang="en-US" b="1" i="1" smtClean="0">
                              <a:latin typeface="Cambria Math" panose="02040503050406030204" pitchFamily="18" charset="0"/>
                            </a:rPr>
                          </m:ctrlPr>
                        </m:dPr>
                        <m:e>
                          <m:d>
                            <m:dPr>
                              <m:begChr m:val="{"/>
                              <m:endChr m:val="}"/>
                              <m:ctrlPr>
                                <a:rPr lang="en-US" b="1" i="1" smtClean="0">
                                  <a:latin typeface="Cambria Math" panose="02040503050406030204" pitchFamily="18" charset="0"/>
                                </a:rPr>
                              </m:ctrlPr>
                            </m:dPr>
                            <m:e>
                              <m:r>
                                <a:rPr lang="en-US" b="1" i="1" smtClean="0">
                                  <a:latin typeface="Cambria Math" panose="02040503050406030204" pitchFamily="18" charset="0"/>
                                </a:rPr>
                                <m:t>𝑿</m:t>
                              </m:r>
                            </m:e>
                          </m:d>
                          <m:r>
                            <a:rPr lang="en-US" b="1" i="1" smtClean="0">
                              <a:latin typeface="Cambria Math" panose="02040503050406030204" pitchFamily="18" charset="0"/>
                            </a:rPr>
                            <m:t>→</m:t>
                          </m:r>
                          <m:d>
                            <m:dPr>
                              <m:begChr m:val="{"/>
                              <m:endChr m:val="}"/>
                              <m:ctrlPr>
                                <a:rPr lang="en-US" b="1" i="1" smtClean="0">
                                  <a:latin typeface="Cambria Math" panose="02040503050406030204" pitchFamily="18" charset="0"/>
                                </a:rPr>
                              </m:ctrlPr>
                            </m:dPr>
                            <m:e>
                              <m:r>
                                <a:rPr lang="en-US" b="1" i="1" smtClean="0">
                                  <a:latin typeface="Cambria Math" panose="02040503050406030204" pitchFamily="18" charset="0"/>
                                </a:rPr>
                                <m:t>𝒀</m:t>
                              </m:r>
                            </m:e>
                          </m:d>
                        </m:e>
                      </m:d>
                      <m:r>
                        <a:rPr lang="en-US" b="1" i="1" smtClean="0">
                          <a:latin typeface="Cambria Math" panose="02040503050406030204" pitchFamily="18" charset="0"/>
                        </a:rPr>
                        <m:t>=</m:t>
                      </m:r>
                    </m:oMath>
                  </m:oMathPara>
                </a14:m>
                <a:endParaRPr lang="en-US" b="1" i="1" dirty="0">
                  <a:latin typeface="Cambria Math" panose="02040503050406030204" pitchFamily="18" charset="0"/>
                </a:endParaRPr>
              </a:p>
              <a:p>
                <a:endParaRPr lang="en-US"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 </m:t>
                      </m:r>
                      <m:f>
                        <m:fPr>
                          <m:ctrlPr>
                            <a:rPr lang="en-US" i="1" smtClean="0">
                              <a:latin typeface="Cambria Math" panose="02040503050406030204" pitchFamily="18" charset="0"/>
                            </a:rPr>
                          </m:ctrlPr>
                        </m:fPr>
                        <m:num>
                          <m:r>
                            <a:rPr lang="en-US" b="0" i="1" smtClean="0">
                              <a:latin typeface="Cambria Math" panose="02040503050406030204" pitchFamily="18" charset="0"/>
                            </a:rPr>
                            <m:t>𝑇𝑟𝑎𝑛𝑠𝑎𝑐𝑡𝑖𝑜𝑛𝑠</m:t>
                          </m:r>
                          <m:r>
                            <a:rPr lang="en-US" b="0" i="1" smtClean="0">
                              <a:latin typeface="Cambria Math" panose="02040503050406030204" pitchFamily="18" charset="0"/>
                            </a:rPr>
                            <m:t> </m:t>
                          </m:r>
                          <m:r>
                            <a:rPr lang="en-US" b="0" i="1" smtClean="0">
                              <a:latin typeface="Cambria Math" panose="02040503050406030204" pitchFamily="18" charset="0"/>
                            </a:rPr>
                            <m:t>𝑐𝑜𝑛𝑡𝑎𝑖𝑛𝑖𝑛𝑔</m:t>
                          </m:r>
                          <m:r>
                            <a:rPr lang="en-US" b="0" i="1" smtClean="0">
                              <a:latin typeface="Cambria Math" panose="02040503050406030204" pitchFamily="18" charset="0"/>
                            </a:rPr>
                            <m:t> </m:t>
                          </m:r>
                          <m:r>
                            <a:rPr lang="en-US" b="0" i="1" smtClean="0">
                              <a:latin typeface="Cambria Math" panose="02040503050406030204" pitchFamily="18" charset="0"/>
                            </a:rPr>
                            <m:t>𝑏𝑜𝑡h</m:t>
                          </m:r>
                          <m:r>
                            <a:rPr lang="en-US" b="0" i="1" smtClean="0">
                              <a:latin typeface="Cambria Math" panose="02040503050406030204" pitchFamily="18" charset="0"/>
                            </a:rPr>
                            <m:t> </m:t>
                          </m:r>
                          <m:r>
                            <a:rPr lang="en-US" b="0" i="1" smtClean="0">
                              <a:latin typeface="Cambria Math" panose="02040503050406030204" pitchFamily="18" charset="0"/>
                            </a:rPr>
                            <m:t>𝑋</m:t>
                          </m:r>
                          <m:r>
                            <a:rPr lang="en-US" b="0" i="1" smtClean="0">
                              <a:latin typeface="Cambria Math" panose="02040503050406030204" pitchFamily="18" charset="0"/>
                            </a:rPr>
                            <m:t> </m:t>
                          </m:r>
                          <m:r>
                            <a:rPr lang="en-US" b="0" i="1" smtClean="0">
                              <a:latin typeface="Cambria Math" panose="02040503050406030204" pitchFamily="18" charset="0"/>
                            </a:rPr>
                            <m:t>𝑎𝑛𝑑</m:t>
                          </m:r>
                          <m:r>
                            <a:rPr lang="en-US" b="0" i="1" smtClean="0">
                              <a:latin typeface="Cambria Math" panose="02040503050406030204" pitchFamily="18" charset="0"/>
                            </a:rPr>
                            <m:t> </m:t>
                          </m:r>
                          <m:r>
                            <a:rPr lang="en-US" b="0" i="1" smtClean="0">
                              <a:latin typeface="Cambria Math" panose="02040503050406030204" pitchFamily="18" charset="0"/>
                            </a:rPr>
                            <m:t>𝑌</m:t>
                          </m:r>
                        </m:num>
                        <m:den>
                          <m:r>
                            <a:rPr lang="en-US" b="0" i="1" smtClean="0">
                              <a:latin typeface="Cambria Math" panose="02040503050406030204" pitchFamily="18" charset="0"/>
                            </a:rPr>
                            <m:t>𝑇𝑜𝑡𝑎𝑙</m:t>
                          </m:r>
                          <m:r>
                            <a:rPr lang="en-US" b="0" i="1" smtClean="0">
                              <a:latin typeface="Cambria Math" panose="02040503050406030204" pitchFamily="18" charset="0"/>
                            </a:rPr>
                            <m:t> </m:t>
                          </m:r>
                          <m:r>
                            <a:rPr lang="en-US" b="0" i="1" smtClean="0">
                              <a:latin typeface="Cambria Math" panose="02040503050406030204" pitchFamily="18" charset="0"/>
                            </a:rPr>
                            <m:t>𝑇𝑟𝑎𝑛𝑠𝑎𝑐𝑡𝑖𝑜𝑛𝑠</m:t>
                          </m:r>
                        </m:den>
                      </m:f>
                    </m:oMath>
                  </m:oMathPara>
                </a14:m>
                <a:endParaRPr lang="en-US" dirty="0"/>
              </a:p>
            </p:txBody>
          </p:sp>
        </mc:Choice>
        <mc:Fallback xmlns="">
          <p:sp>
            <p:nvSpPr>
              <p:cNvPr id="7" name="TextBox 6">
                <a:extLst>
                  <a:ext uri="{FF2B5EF4-FFF2-40B4-BE49-F238E27FC236}">
                    <a16:creationId xmlns:a16="http://schemas.microsoft.com/office/drawing/2014/main" id="{B1C00E14-0E46-394C-A1CE-8A3D48A22B20}"/>
                  </a:ext>
                </a:extLst>
              </p:cNvPr>
              <p:cNvSpPr txBox="1">
                <a:spLocks noRot="1" noChangeAspect="1" noMove="1" noResize="1" noEditPoints="1" noAdjustHandles="1" noChangeArrowheads="1" noChangeShapeType="1" noTextEdit="1"/>
              </p:cNvSpPr>
              <p:nvPr/>
            </p:nvSpPr>
            <p:spPr>
              <a:xfrm>
                <a:off x="360936" y="1448199"/>
                <a:ext cx="4306372" cy="1172309"/>
              </a:xfrm>
              <a:prstGeom prst="rect">
                <a:avLst/>
              </a:prstGeom>
              <a:blipFill>
                <a:blip r:embed="rId3"/>
                <a:stretch>
                  <a:fillRect b="-96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A04DFF4A-5BFC-A249-8A06-2867D86F875E}"/>
                  </a:ext>
                </a:extLst>
              </p:cNvPr>
              <p:cNvSpPr txBox="1"/>
              <p:nvPr/>
            </p:nvSpPr>
            <p:spPr>
              <a:xfrm>
                <a:off x="360936" y="3325738"/>
                <a:ext cx="4332853" cy="122084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𝑪𝒐𝒏𝒇𝒊𝒅𝒆𝒏𝒄𝒆</m:t>
                      </m:r>
                      <m:r>
                        <a:rPr lang="en-US" b="1" i="1" smtClean="0">
                          <a:latin typeface="Cambria Math" panose="02040503050406030204" pitchFamily="18" charset="0"/>
                        </a:rPr>
                        <m:t> </m:t>
                      </m:r>
                      <m:d>
                        <m:dPr>
                          <m:ctrlPr>
                            <a:rPr lang="en-US" b="1" i="1" smtClean="0">
                              <a:latin typeface="Cambria Math" panose="02040503050406030204" pitchFamily="18" charset="0"/>
                            </a:rPr>
                          </m:ctrlPr>
                        </m:dPr>
                        <m:e>
                          <m:d>
                            <m:dPr>
                              <m:begChr m:val="{"/>
                              <m:endChr m:val="}"/>
                              <m:ctrlPr>
                                <a:rPr lang="en-US" b="1" i="1" smtClean="0">
                                  <a:latin typeface="Cambria Math" panose="02040503050406030204" pitchFamily="18" charset="0"/>
                                </a:rPr>
                              </m:ctrlPr>
                            </m:dPr>
                            <m:e>
                              <m:r>
                                <a:rPr lang="en-US" b="1" i="1" smtClean="0">
                                  <a:latin typeface="Cambria Math" panose="02040503050406030204" pitchFamily="18" charset="0"/>
                                </a:rPr>
                                <m:t>𝑿</m:t>
                              </m:r>
                            </m:e>
                          </m:d>
                          <m:r>
                            <a:rPr lang="en-US" b="1" i="1" smtClean="0">
                              <a:latin typeface="Cambria Math" panose="02040503050406030204" pitchFamily="18" charset="0"/>
                            </a:rPr>
                            <m:t>→</m:t>
                          </m:r>
                          <m:d>
                            <m:dPr>
                              <m:begChr m:val="{"/>
                              <m:endChr m:val="}"/>
                              <m:ctrlPr>
                                <a:rPr lang="en-US" b="1" i="1" smtClean="0">
                                  <a:latin typeface="Cambria Math" panose="02040503050406030204" pitchFamily="18" charset="0"/>
                                </a:rPr>
                              </m:ctrlPr>
                            </m:dPr>
                            <m:e>
                              <m:r>
                                <a:rPr lang="en-US" b="1" i="1" smtClean="0">
                                  <a:latin typeface="Cambria Math" panose="02040503050406030204" pitchFamily="18" charset="0"/>
                                </a:rPr>
                                <m:t>𝒀</m:t>
                              </m:r>
                            </m:e>
                          </m:d>
                        </m:e>
                      </m:d>
                      <m:r>
                        <a:rPr lang="en-US" b="1" i="1" smtClean="0">
                          <a:latin typeface="Cambria Math" panose="02040503050406030204" pitchFamily="18" charset="0"/>
                        </a:rPr>
                        <m:t>=</m:t>
                      </m:r>
                    </m:oMath>
                  </m:oMathPara>
                </a14:m>
                <a:endParaRPr lang="en-US" b="1" i="1" dirty="0">
                  <a:latin typeface="Cambria Math" panose="02040503050406030204" pitchFamily="18" charset="0"/>
                </a:endParaRPr>
              </a:p>
              <a:p>
                <a:endParaRPr lang="en-US"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 </m:t>
                      </m:r>
                      <m:f>
                        <m:fPr>
                          <m:ctrlPr>
                            <a:rPr lang="en-US" i="1" smtClean="0">
                              <a:latin typeface="Cambria Math" panose="02040503050406030204" pitchFamily="18" charset="0"/>
                            </a:rPr>
                          </m:ctrlPr>
                        </m:fPr>
                        <m:num>
                          <m:r>
                            <a:rPr lang="en-US" b="0" i="1" smtClean="0">
                              <a:latin typeface="Cambria Math" panose="02040503050406030204" pitchFamily="18" charset="0"/>
                            </a:rPr>
                            <m:t>𝑇𝑟𝑎𝑛𝑠𝑎𝑐𝑡𝑖𝑜𝑛𝑠</m:t>
                          </m:r>
                          <m:r>
                            <a:rPr lang="en-US" b="0" i="1" smtClean="0">
                              <a:latin typeface="Cambria Math" panose="02040503050406030204" pitchFamily="18" charset="0"/>
                            </a:rPr>
                            <m:t> </m:t>
                          </m:r>
                          <m:r>
                            <a:rPr lang="en-US" b="0" i="1" smtClean="0">
                              <a:latin typeface="Cambria Math" panose="02040503050406030204" pitchFamily="18" charset="0"/>
                            </a:rPr>
                            <m:t>𝑐𝑜𝑛𝑡𝑎𝑖𝑛𝑖𝑛𝑔</m:t>
                          </m:r>
                          <m:r>
                            <a:rPr lang="en-US" b="0" i="1" smtClean="0">
                              <a:latin typeface="Cambria Math" panose="02040503050406030204" pitchFamily="18" charset="0"/>
                            </a:rPr>
                            <m:t> </m:t>
                          </m:r>
                          <m:r>
                            <a:rPr lang="en-US" b="0" i="1" smtClean="0">
                              <a:latin typeface="Cambria Math" panose="02040503050406030204" pitchFamily="18" charset="0"/>
                            </a:rPr>
                            <m:t>𝑏𝑜𝑡h</m:t>
                          </m:r>
                          <m:r>
                            <a:rPr lang="en-US" b="0" i="1" smtClean="0">
                              <a:latin typeface="Cambria Math" panose="02040503050406030204" pitchFamily="18" charset="0"/>
                            </a:rPr>
                            <m:t> </m:t>
                          </m:r>
                          <m:r>
                            <a:rPr lang="en-US" b="0" i="1" smtClean="0">
                              <a:latin typeface="Cambria Math" panose="02040503050406030204" pitchFamily="18" charset="0"/>
                            </a:rPr>
                            <m:t>𝑋</m:t>
                          </m:r>
                          <m:r>
                            <a:rPr lang="en-US" b="0" i="1" smtClean="0">
                              <a:latin typeface="Cambria Math" panose="02040503050406030204" pitchFamily="18" charset="0"/>
                            </a:rPr>
                            <m:t> </m:t>
                          </m:r>
                          <m:r>
                            <a:rPr lang="en-US" b="0" i="1" smtClean="0">
                              <a:latin typeface="Cambria Math" panose="02040503050406030204" pitchFamily="18" charset="0"/>
                            </a:rPr>
                            <m:t>𝑎𝑛𝑑</m:t>
                          </m:r>
                          <m:r>
                            <a:rPr lang="en-US" b="0" i="1" smtClean="0">
                              <a:latin typeface="Cambria Math" panose="02040503050406030204" pitchFamily="18" charset="0"/>
                            </a:rPr>
                            <m:t> </m:t>
                          </m:r>
                          <m:r>
                            <a:rPr lang="en-US" b="0" i="1" smtClean="0">
                              <a:latin typeface="Cambria Math" panose="02040503050406030204" pitchFamily="18" charset="0"/>
                            </a:rPr>
                            <m:t>𝑌</m:t>
                          </m:r>
                        </m:num>
                        <m:den>
                          <m:r>
                            <a:rPr lang="en-US" b="0" i="1" smtClean="0">
                              <a:latin typeface="Cambria Math" panose="02040503050406030204" pitchFamily="18" charset="0"/>
                            </a:rPr>
                            <m:t>𝑇𝑟𝑎𝑛𝑠𝑎𝑐𝑡𝑖𝑜𝑛𝑠</m:t>
                          </m:r>
                          <m:r>
                            <a:rPr lang="en-US" b="0" i="1" smtClean="0">
                              <a:latin typeface="Cambria Math" panose="02040503050406030204" pitchFamily="18" charset="0"/>
                            </a:rPr>
                            <m:t> </m:t>
                          </m:r>
                          <m:r>
                            <a:rPr lang="en-US" b="0" i="1" smtClean="0">
                              <a:latin typeface="Cambria Math" panose="02040503050406030204" pitchFamily="18" charset="0"/>
                            </a:rPr>
                            <m:t>𝑐𝑜𝑛𝑡𝑎𝑖𝑛𝑖𝑛𝑔</m:t>
                          </m:r>
                          <m:r>
                            <a:rPr lang="en-US" b="0" i="1" smtClean="0">
                              <a:latin typeface="Cambria Math" panose="02040503050406030204" pitchFamily="18" charset="0"/>
                            </a:rPr>
                            <m:t> </m:t>
                          </m:r>
                          <m:r>
                            <a:rPr lang="en-US" b="0" i="1" smtClean="0">
                              <a:latin typeface="Cambria Math" panose="02040503050406030204" pitchFamily="18" charset="0"/>
                            </a:rPr>
                            <m:t>𝑋</m:t>
                          </m:r>
                        </m:den>
                      </m:f>
                    </m:oMath>
                  </m:oMathPara>
                </a14:m>
                <a:endParaRPr lang="en-US" dirty="0"/>
              </a:p>
            </p:txBody>
          </p:sp>
        </mc:Choice>
        <mc:Fallback xmlns="">
          <p:sp>
            <p:nvSpPr>
              <p:cNvPr id="8" name="TextBox 7">
                <a:extLst>
                  <a:ext uri="{FF2B5EF4-FFF2-40B4-BE49-F238E27FC236}">
                    <a16:creationId xmlns:a16="http://schemas.microsoft.com/office/drawing/2014/main" id="{A04DFF4A-5BFC-A249-8A06-2867D86F875E}"/>
                  </a:ext>
                </a:extLst>
              </p:cNvPr>
              <p:cNvSpPr txBox="1">
                <a:spLocks noRot="1" noChangeAspect="1" noMove="1" noResize="1" noEditPoints="1" noAdjustHandles="1" noChangeArrowheads="1" noChangeShapeType="1" noTextEdit="1"/>
              </p:cNvSpPr>
              <p:nvPr/>
            </p:nvSpPr>
            <p:spPr>
              <a:xfrm>
                <a:off x="360936" y="3325738"/>
                <a:ext cx="4332853" cy="1220847"/>
              </a:xfrm>
              <a:prstGeom prst="rect">
                <a:avLst/>
              </a:prstGeom>
              <a:blipFill>
                <a:blip r:embed="rId4"/>
                <a:stretch>
                  <a:fillRect b="-41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CC770CF0-49DF-4D43-AFDB-5EEA42759F0E}"/>
                  </a:ext>
                </a:extLst>
              </p:cNvPr>
              <p:cNvSpPr txBox="1"/>
              <p:nvPr/>
            </p:nvSpPr>
            <p:spPr>
              <a:xfrm>
                <a:off x="360936" y="4937877"/>
                <a:ext cx="7384646" cy="943848"/>
              </a:xfrm>
              <a:prstGeom prst="rect">
                <a:avLst/>
              </a:prstGeom>
              <a:noFill/>
            </p:spPr>
            <p:txBody>
              <a:bodyPr wrap="square" rtlCol="0">
                <a:spAutoFit/>
              </a:bodyPr>
              <a:lstStyle/>
              <a:p>
                <a:endParaRPr lang="en-US"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 </m:t>
                      </m:r>
                      <m:r>
                        <a:rPr lang="en-US" b="1" i="1" smtClean="0">
                          <a:latin typeface="Cambria Math" panose="02040503050406030204" pitchFamily="18" charset="0"/>
                        </a:rPr>
                        <m:t>𝑳𝒊𝒇𝒕</m:t>
                      </m:r>
                      <m:r>
                        <a:rPr lang="en-US" b="1" i="1" smtClean="0">
                          <a:latin typeface="Cambria Math" panose="02040503050406030204" pitchFamily="18" charset="0"/>
                        </a:rPr>
                        <m:t> </m:t>
                      </m:r>
                      <m:d>
                        <m:dPr>
                          <m:ctrlPr>
                            <a:rPr lang="en-US" b="1" i="1" smtClean="0">
                              <a:latin typeface="Cambria Math" panose="02040503050406030204" pitchFamily="18" charset="0"/>
                            </a:rPr>
                          </m:ctrlPr>
                        </m:dPr>
                        <m:e>
                          <m:d>
                            <m:dPr>
                              <m:begChr m:val="{"/>
                              <m:endChr m:val="}"/>
                              <m:ctrlPr>
                                <a:rPr lang="en-US" b="1" i="1" smtClean="0">
                                  <a:latin typeface="Cambria Math" panose="02040503050406030204" pitchFamily="18" charset="0"/>
                                </a:rPr>
                              </m:ctrlPr>
                            </m:dPr>
                            <m:e>
                              <m:r>
                                <a:rPr lang="en-US" b="1" i="1" smtClean="0">
                                  <a:latin typeface="Cambria Math" panose="02040503050406030204" pitchFamily="18" charset="0"/>
                                </a:rPr>
                                <m:t>𝑿</m:t>
                              </m:r>
                            </m:e>
                          </m:d>
                          <m:r>
                            <a:rPr lang="en-US" b="1" i="1" smtClean="0">
                              <a:latin typeface="Cambria Math" panose="02040503050406030204" pitchFamily="18" charset="0"/>
                            </a:rPr>
                            <m:t>→</m:t>
                          </m:r>
                          <m:d>
                            <m:dPr>
                              <m:begChr m:val="{"/>
                              <m:endChr m:val="}"/>
                              <m:ctrlPr>
                                <a:rPr lang="en-US" b="1" i="1" smtClean="0">
                                  <a:latin typeface="Cambria Math" panose="02040503050406030204" pitchFamily="18" charset="0"/>
                                </a:rPr>
                              </m:ctrlPr>
                            </m:dPr>
                            <m:e>
                              <m:r>
                                <a:rPr lang="en-US" b="1" i="1" smtClean="0">
                                  <a:latin typeface="Cambria Math" panose="02040503050406030204" pitchFamily="18" charset="0"/>
                                </a:rPr>
                                <m:t>𝒀</m:t>
                              </m:r>
                            </m:e>
                          </m:d>
                        </m:e>
                      </m:d>
                      <m:r>
                        <a:rPr lang="en-US" b="0" i="1" smtClean="0">
                          <a:latin typeface="Cambria Math" panose="02040503050406030204" pitchFamily="18" charset="0"/>
                        </a:rPr>
                        <m:t>= </m:t>
                      </m:r>
                      <m:f>
                        <m:fPr>
                          <m:ctrlPr>
                            <a:rPr lang="en-US" i="1" smtClean="0">
                              <a:latin typeface="Cambria Math" panose="02040503050406030204" pitchFamily="18" charset="0"/>
                            </a:rPr>
                          </m:ctrlPr>
                        </m:fPr>
                        <m:num>
                          <m:r>
                            <a:rPr lang="en-US" b="0" i="1" smtClean="0">
                              <a:latin typeface="Cambria Math" panose="02040503050406030204" pitchFamily="18" charset="0"/>
                            </a:rPr>
                            <m:t>𝑇𝑟𝑎𝑛𝑠𝑎𝑐𝑡𝑖𝑜𝑛𝑠</m:t>
                          </m:r>
                          <m:r>
                            <a:rPr lang="en-US" b="0" i="1" smtClean="0">
                              <a:latin typeface="Cambria Math" panose="02040503050406030204" pitchFamily="18" charset="0"/>
                            </a:rPr>
                            <m:t> </m:t>
                          </m:r>
                          <m:r>
                            <a:rPr lang="en-US" b="0" i="1" smtClean="0">
                              <a:latin typeface="Cambria Math" panose="02040503050406030204" pitchFamily="18" charset="0"/>
                            </a:rPr>
                            <m:t>𝑐𝑜𝑛𝑡𝑎𝑖𝑛𝑖𝑛𝑔</m:t>
                          </m:r>
                          <m:r>
                            <a:rPr lang="en-US" b="0" i="1" smtClean="0">
                              <a:latin typeface="Cambria Math" panose="02040503050406030204" pitchFamily="18" charset="0"/>
                            </a:rPr>
                            <m:t> </m:t>
                          </m:r>
                          <m:r>
                            <a:rPr lang="en-US" b="0" i="1" smtClean="0">
                              <a:latin typeface="Cambria Math" panose="02040503050406030204" pitchFamily="18" charset="0"/>
                            </a:rPr>
                            <m:t>𝑏𝑜𝑡h</m:t>
                          </m:r>
                          <m:r>
                            <a:rPr lang="en-US" b="0" i="1" smtClean="0">
                              <a:latin typeface="Cambria Math" panose="02040503050406030204" pitchFamily="18" charset="0"/>
                            </a:rPr>
                            <m:t> </m:t>
                          </m:r>
                          <m:r>
                            <a:rPr lang="en-US" b="0" i="1" smtClean="0">
                              <a:latin typeface="Cambria Math" panose="02040503050406030204" pitchFamily="18" charset="0"/>
                            </a:rPr>
                            <m:t>𝑋</m:t>
                          </m:r>
                          <m:r>
                            <a:rPr lang="en-US" b="0" i="1" smtClean="0">
                              <a:latin typeface="Cambria Math" panose="02040503050406030204" pitchFamily="18" charset="0"/>
                            </a:rPr>
                            <m:t> </m:t>
                          </m:r>
                          <m:r>
                            <a:rPr lang="en-US" b="0" i="1" smtClean="0">
                              <a:latin typeface="Cambria Math" panose="02040503050406030204" pitchFamily="18" charset="0"/>
                            </a:rPr>
                            <m:t>𝑎𝑛𝑑</m:t>
                          </m:r>
                          <m:r>
                            <a:rPr lang="en-US" b="0" i="1" smtClean="0">
                              <a:latin typeface="Cambria Math" panose="02040503050406030204" pitchFamily="18" charset="0"/>
                            </a:rPr>
                            <m:t> </m:t>
                          </m:r>
                          <m:r>
                            <a:rPr lang="en-US" b="0" i="1" smtClean="0">
                              <a:latin typeface="Cambria Math" panose="02040503050406030204" pitchFamily="18" charset="0"/>
                            </a:rPr>
                            <m:t>𝑌</m:t>
                          </m:r>
                        </m:num>
                        <m:den>
                          <m:r>
                            <a:rPr lang="en-US" b="0" i="1" smtClean="0">
                              <a:latin typeface="Cambria Math" panose="02040503050406030204" pitchFamily="18" charset="0"/>
                            </a:rPr>
                            <m:t>𝑇𝑟𝑎𝑛𝑠𝑎𝑐𝑡𝑖𝑜𝑛𝑠</m:t>
                          </m:r>
                          <m:r>
                            <a:rPr lang="en-US" b="0" i="1" smtClean="0">
                              <a:latin typeface="Cambria Math" panose="02040503050406030204" pitchFamily="18" charset="0"/>
                            </a:rPr>
                            <m:t> </m:t>
                          </m:r>
                          <m:r>
                            <a:rPr lang="en-US" b="0" i="1" smtClean="0">
                              <a:latin typeface="Cambria Math" panose="02040503050406030204" pitchFamily="18" charset="0"/>
                            </a:rPr>
                            <m:t>𝑐𝑜𝑛𝑡𝑎𝑖𝑛𝑖𝑛𝑔</m:t>
                          </m:r>
                          <m:r>
                            <a:rPr lang="en-US" b="0" i="1" smtClean="0">
                              <a:latin typeface="Cambria Math" panose="02040503050406030204" pitchFamily="18" charset="0"/>
                            </a:rPr>
                            <m:t> </m:t>
                          </m:r>
                          <m:r>
                            <a:rPr lang="en-US" b="0" i="1" smtClean="0">
                              <a:latin typeface="Cambria Math" panose="02040503050406030204" pitchFamily="18" charset="0"/>
                            </a:rPr>
                            <m:t>𝑋</m:t>
                          </m:r>
                        </m:den>
                      </m:f>
                    </m:oMath>
                  </m:oMathPara>
                </a14:m>
                <a:endParaRPr lang="en-US" dirty="0"/>
              </a:p>
            </p:txBody>
          </p:sp>
        </mc:Choice>
        <mc:Fallback xmlns="">
          <p:sp>
            <p:nvSpPr>
              <p:cNvPr id="10" name="TextBox 9">
                <a:extLst>
                  <a:ext uri="{FF2B5EF4-FFF2-40B4-BE49-F238E27FC236}">
                    <a16:creationId xmlns:a16="http://schemas.microsoft.com/office/drawing/2014/main" id="{CC770CF0-49DF-4D43-AFDB-5EEA42759F0E}"/>
                  </a:ext>
                </a:extLst>
              </p:cNvPr>
              <p:cNvSpPr txBox="1">
                <a:spLocks noRot="1" noChangeAspect="1" noMove="1" noResize="1" noEditPoints="1" noAdjustHandles="1" noChangeArrowheads="1" noChangeShapeType="1" noTextEdit="1"/>
              </p:cNvSpPr>
              <p:nvPr/>
            </p:nvSpPr>
            <p:spPr>
              <a:xfrm>
                <a:off x="360936" y="4937877"/>
                <a:ext cx="7384646" cy="943848"/>
              </a:xfrm>
              <a:prstGeom prst="rect">
                <a:avLst/>
              </a:prstGeom>
              <a:blipFill>
                <a:blip r:embed="rId5"/>
                <a:stretch>
                  <a:fillRect b="-5263"/>
                </a:stretch>
              </a:blipFill>
            </p:spPr>
            <p:txBody>
              <a:bodyPr/>
              <a:lstStyle/>
              <a:p>
                <a:r>
                  <a:rPr lang="en-US">
                    <a:noFill/>
                  </a:rPr>
                  <a:t> </a:t>
                </a:r>
              </a:p>
            </p:txBody>
          </p:sp>
        </mc:Fallback>
      </mc:AlternateContent>
    </p:spTree>
    <p:extLst>
      <p:ext uri="{BB962C8B-B14F-4D97-AF65-F5344CB8AC3E}">
        <p14:creationId xmlns:p14="http://schemas.microsoft.com/office/powerpoint/2010/main" val="2988301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835318E-CF8B-3B4E-B59B-C6110C370FBA}"/>
              </a:ext>
            </a:extLst>
          </p:cNvPr>
          <p:cNvSpPr/>
          <p:nvPr/>
        </p:nvSpPr>
        <p:spPr>
          <a:xfrm>
            <a:off x="635256" y="213448"/>
            <a:ext cx="4922886" cy="646331"/>
          </a:xfrm>
          <a:prstGeom prst="rect">
            <a:avLst/>
          </a:prstGeom>
        </p:spPr>
        <p:txBody>
          <a:bodyPr wrap="none">
            <a:spAutoFit/>
          </a:bodyPr>
          <a:lstStyle/>
          <a:p>
            <a:r>
              <a:rPr lang="en-US" sz="3600" b="1" dirty="0">
                <a:solidFill>
                  <a:schemeClr val="accent1">
                    <a:lumMod val="75000"/>
                  </a:schemeClr>
                </a:solidFill>
                <a:latin typeface="Garamond" panose="02020404030301010803" pitchFamily="18" charset="0"/>
              </a:rPr>
              <a:t>Top 10 Association rules</a:t>
            </a:r>
            <a:endParaRPr lang="en-US" sz="3600" dirty="0">
              <a:solidFill>
                <a:schemeClr val="accent1">
                  <a:lumMod val="75000"/>
                </a:schemeClr>
              </a:solidFill>
            </a:endParaRPr>
          </a:p>
        </p:txBody>
      </p:sp>
      <p:pic>
        <p:nvPicPr>
          <p:cNvPr id="5" name="Picture 4">
            <a:extLst>
              <a:ext uri="{FF2B5EF4-FFF2-40B4-BE49-F238E27FC236}">
                <a16:creationId xmlns:a16="http://schemas.microsoft.com/office/drawing/2014/main" id="{7A93541D-9B32-F043-8613-C8AC9D01EC0E}"/>
              </a:ext>
            </a:extLst>
          </p:cNvPr>
          <p:cNvPicPr>
            <a:picLocks noChangeAspect="1"/>
          </p:cNvPicPr>
          <p:nvPr/>
        </p:nvPicPr>
        <p:blipFill>
          <a:blip r:embed="rId2"/>
          <a:stretch>
            <a:fillRect/>
          </a:stretch>
        </p:blipFill>
        <p:spPr>
          <a:xfrm>
            <a:off x="635257" y="1156960"/>
            <a:ext cx="6794243" cy="3037850"/>
          </a:xfrm>
          <a:prstGeom prst="rect">
            <a:avLst/>
          </a:prstGeom>
        </p:spPr>
      </p:pic>
      <p:pic>
        <p:nvPicPr>
          <p:cNvPr id="6" name="Picture 5">
            <a:extLst>
              <a:ext uri="{FF2B5EF4-FFF2-40B4-BE49-F238E27FC236}">
                <a16:creationId xmlns:a16="http://schemas.microsoft.com/office/drawing/2014/main" id="{51B37A1C-0683-644E-AEDC-B3F119BBE6CF}"/>
              </a:ext>
            </a:extLst>
          </p:cNvPr>
          <p:cNvPicPr>
            <a:picLocks noChangeAspect="1"/>
          </p:cNvPicPr>
          <p:nvPr/>
        </p:nvPicPr>
        <p:blipFill>
          <a:blip r:embed="rId3"/>
          <a:stretch>
            <a:fillRect/>
          </a:stretch>
        </p:blipFill>
        <p:spPr>
          <a:xfrm>
            <a:off x="7875270" y="2055660"/>
            <a:ext cx="3993073" cy="3873390"/>
          </a:xfrm>
          <a:prstGeom prst="rect">
            <a:avLst/>
          </a:prstGeom>
          <a:ln>
            <a:solidFill>
              <a:schemeClr val="tx1"/>
            </a:solidFill>
          </a:ln>
          <a:effectLst>
            <a:outerShdw blurRad="50800" dist="38100" dir="5400000" algn="t" rotWithShape="0">
              <a:prstClr val="black">
                <a:alpha val="40000"/>
              </a:prstClr>
            </a:outerShdw>
          </a:effectLst>
        </p:spPr>
      </p:pic>
      <p:pic>
        <p:nvPicPr>
          <p:cNvPr id="7" name="Picture 6">
            <a:extLst>
              <a:ext uri="{FF2B5EF4-FFF2-40B4-BE49-F238E27FC236}">
                <a16:creationId xmlns:a16="http://schemas.microsoft.com/office/drawing/2014/main" id="{248B736D-0B59-0A46-AA29-4076666F831A}"/>
              </a:ext>
            </a:extLst>
          </p:cNvPr>
          <p:cNvPicPr>
            <a:picLocks noChangeAspect="1"/>
          </p:cNvPicPr>
          <p:nvPr/>
        </p:nvPicPr>
        <p:blipFill>
          <a:blip r:embed="rId4"/>
          <a:stretch>
            <a:fillRect/>
          </a:stretch>
        </p:blipFill>
        <p:spPr>
          <a:xfrm>
            <a:off x="4159058" y="4872290"/>
            <a:ext cx="3270442" cy="828750"/>
          </a:xfrm>
          <a:prstGeom prst="rect">
            <a:avLst/>
          </a:prstGeom>
        </p:spPr>
      </p:pic>
    </p:spTree>
    <p:extLst>
      <p:ext uri="{BB962C8B-B14F-4D97-AF65-F5344CB8AC3E}">
        <p14:creationId xmlns:p14="http://schemas.microsoft.com/office/powerpoint/2010/main" val="3952210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030529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693676D-13B5-B644-8FB9-F6932A993D3D}"/>
              </a:ext>
            </a:extLst>
          </p:cNvPr>
          <p:cNvSpPr txBox="1"/>
          <p:nvPr/>
        </p:nvSpPr>
        <p:spPr>
          <a:xfrm>
            <a:off x="3440430" y="2320290"/>
            <a:ext cx="5123518" cy="1631216"/>
          </a:xfrm>
          <a:prstGeom prst="rect">
            <a:avLst/>
          </a:prstGeom>
          <a:noFill/>
        </p:spPr>
        <p:txBody>
          <a:bodyPr wrap="none" rtlCol="0">
            <a:spAutoFit/>
          </a:bodyPr>
          <a:lstStyle/>
          <a:p>
            <a:r>
              <a:rPr lang="en-US" sz="10000" dirty="0">
                <a:solidFill>
                  <a:schemeClr val="accent1">
                    <a:lumMod val="75000"/>
                  </a:schemeClr>
                </a:solidFill>
                <a:latin typeface="Mistral" panose="03090702030407020403" pitchFamily="66" charset="0"/>
              </a:rPr>
              <a:t>THANK YOU</a:t>
            </a:r>
          </a:p>
        </p:txBody>
      </p:sp>
    </p:spTree>
    <p:extLst>
      <p:ext uri="{BB962C8B-B14F-4D97-AF65-F5344CB8AC3E}">
        <p14:creationId xmlns:p14="http://schemas.microsoft.com/office/powerpoint/2010/main" val="31435222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6E3254AE-C4CD-426D-A6E8-7FA13B0F88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a:extLst>
              <a:ext uri="{FF2B5EF4-FFF2-40B4-BE49-F238E27FC236}">
                <a16:creationId xmlns:a16="http://schemas.microsoft.com/office/drawing/2014/main" id="{F5C53434-A0C7-4A81-8EB0-D460DAD9BB6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itle 1">
            <a:extLst>
              <a:ext uri="{FF2B5EF4-FFF2-40B4-BE49-F238E27FC236}">
                <a16:creationId xmlns:a16="http://schemas.microsoft.com/office/drawing/2014/main" id="{F5D1B29D-DD78-764E-A079-6FE93BFBA7A5}"/>
              </a:ext>
            </a:extLst>
          </p:cNvPr>
          <p:cNvSpPr>
            <a:spLocks noGrp="1"/>
          </p:cNvSpPr>
          <p:nvPr>
            <p:ph type="title"/>
          </p:nvPr>
        </p:nvSpPr>
        <p:spPr>
          <a:xfrm>
            <a:off x="678385" y="274913"/>
            <a:ext cx="10364451" cy="886192"/>
          </a:xfrm>
        </p:spPr>
        <p:txBody>
          <a:bodyPr vert="horz" lIns="91440" tIns="45720" rIns="91440" bIns="45720" rtlCol="0" anchor="ctr">
            <a:normAutofit/>
          </a:bodyPr>
          <a:lstStyle/>
          <a:p>
            <a:r>
              <a:rPr lang="en-US" sz="4000" b="1" dirty="0">
                <a:solidFill>
                  <a:schemeClr val="accent1">
                    <a:lumMod val="75000"/>
                  </a:schemeClr>
                </a:solidFill>
                <a:latin typeface="Garamond" panose="02020404030301010803" pitchFamily="18" charset="0"/>
              </a:rPr>
              <a:t>DATA SET</a:t>
            </a:r>
          </a:p>
        </p:txBody>
      </p:sp>
      <p:graphicFrame>
        <p:nvGraphicFramePr>
          <p:cNvPr id="12" name="Table 11">
            <a:extLst>
              <a:ext uri="{FF2B5EF4-FFF2-40B4-BE49-F238E27FC236}">
                <a16:creationId xmlns:a16="http://schemas.microsoft.com/office/drawing/2014/main" id="{BBC675EF-66E9-F645-9E93-E1124877CD2E}"/>
              </a:ext>
            </a:extLst>
          </p:cNvPr>
          <p:cNvGraphicFramePr>
            <a:graphicFrameLocks noGrp="1"/>
          </p:cNvGraphicFramePr>
          <p:nvPr>
            <p:extLst>
              <p:ext uri="{D42A27DB-BD31-4B8C-83A1-F6EECF244321}">
                <p14:modId xmlns:p14="http://schemas.microsoft.com/office/powerpoint/2010/main" val="4105365313"/>
              </p:ext>
            </p:extLst>
          </p:nvPr>
        </p:nvGraphicFramePr>
        <p:xfrm>
          <a:off x="5151422" y="1714220"/>
          <a:ext cx="6507331" cy="3815121"/>
        </p:xfrm>
        <a:graphic>
          <a:graphicData uri="http://schemas.openxmlformats.org/drawingml/2006/table">
            <a:tbl>
              <a:tblPr firstRow="1" firstCol="1" bandRow="1">
                <a:tableStyleId>{8EC20E35-A176-4012-BC5E-935CFFF8708E}</a:tableStyleId>
              </a:tblPr>
              <a:tblGrid>
                <a:gridCol w="1756372">
                  <a:extLst>
                    <a:ext uri="{9D8B030D-6E8A-4147-A177-3AD203B41FA5}">
                      <a16:colId xmlns:a16="http://schemas.microsoft.com/office/drawing/2014/main" val="1670439758"/>
                    </a:ext>
                  </a:extLst>
                </a:gridCol>
                <a:gridCol w="3017202">
                  <a:extLst>
                    <a:ext uri="{9D8B030D-6E8A-4147-A177-3AD203B41FA5}">
                      <a16:colId xmlns:a16="http://schemas.microsoft.com/office/drawing/2014/main" val="282914209"/>
                    </a:ext>
                  </a:extLst>
                </a:gridCol>
                <a:gridCol w="1733757">
                  <a:extLst>
                    <a:ext uri="{9D8B030D-6E8A-4147-A177-3AD203B41FA5}">
                      <a16:colId xmlns:a16="http://schemas.microsoft.com/office/drawing/2014/main" val="1295557122"/>
                    </a:ext>
                  </a:extLst>
                </a:gridCol>
              </a:tblGrid>
              <a:tr h="271668">
                <a:tc>
                  <a:txBody>
                    <a:bodyPr/>
                    <a:lstStyle/>
                    <a:p>
                      <a:pPr marL="0" marR="0" algn="ctr">
                        <a:lnSpc>
                          <a:spcPct val="107000"/>
                        </a:lnSpc>
                        <a:spcBef>
                          <a:spcPts val="0"/>
                        </a:spcBef>
                        <a:spcAft>
                          <a:spcPts val="0"/>
                        </a:spcAft>
                      </a:pPr>
                      <a:r>
                        <a:rPr lang="en-US" sz="2000" dirty="0">
                          <a:effectLst/>
                          <a:latin typeface="Garamond" panose="02020404030301010803" pitchFamily="18" charset="0"/>
                        </a:rPr>
                        <a:t>Attribute </a:t>
                      </a:r>
                      <a:endParaRPr lang="en-US" sz="2000" dirty="0">
                        <a:effectLst/>
                        <a:latin typeface="Garamond" panose="02020404030301010803" pitchFamily="18" charset="0"/>
                        <a:ea typeface="SimSun" panose="02010600030101010101" pitchFamily="2" charset="-122"/>
                        <a:cs typeface="Times New Roman" panose="02020603050405020304" pitchFamily="18" charset="0"/>
                      </a:endParaRPr>
                    </a:p>
                  </a:txBody>
                  <a:tcPr marL="84365" marR="84365" marT="0" marB="0" anchor="b"/>
                </a:tc>
                <a:tc>
                  <a:txBody>
                    <a:bodyPr/>
                    <a:lstStyle/>
                    <a:p>
                      <a:pPr marL="0" marR="0" algn="ctr">
                        <a:lnSpc>
                          <a:spcPct val="107000"/>
                        </a:lnSpc>
                        <a:spcBef>
                          <a:spcPts val="0"/>
                        </a:spcBef>
                        <a:spcAft>
                          <a:spcPts val="0"/>
                        </a:spcAft>
                      </a:pPr>
                      <a:r>
                        <a:rPr lang="en-US" sz="2000" dirty="0">
                          <a:effectLst/>
                          <a:latin typeface="Garamond" panose="02020404030301010803" pitchFamily="18" charset="0"/>
                        </a:rPr>
                        <a:t>Description</a:t>
                      </a:r>
                      <a:endParaRPr lang="en-US" sz="2000" dirty="0">
                        <a:effectLst/>
                        <a:latin typeface="Garamond" panose="02020404030301010803" pitchFamily="18" charset="0"/>
                        <a:ea typeface="SimSun" panose="02010600030101010101" pitchFamily="2" charset="-122"/>
                        <a:cs typeface="Times New Roman" panose="02020603050405020304" pitchFamily="18" charset="0"/>
                      </a:endParaRPr>
                    </a:p>
                  </a:txBody>
                  <a:tcPr marL="84365" marR="84365" marT="0" marB="0" anchor="b"/>
                </a:tc>
                <a:tc>
                  <a:txBody>
                    <a:bodyPr/>
                    <a:lstStyle/>
                    <a:p>
                      <a:pPr marL="0" marR="0" algn="ctr">
                        <a:lnSpc>
                          <a:spcPct val="107000"/>
                        </a:lnSpc>
                        <a:spcBef>
                          <a:spcPts val="0"/>
                        </a:spcBef>
                        <a:spcAft>
                          <a:spcPts val="0"/>
                        </a:spcAft>
                      </a:pPr>
                      <a:r>
                        <a:rPr lang="en-US" sz="2000">
                          <a:effectLst/>
                          <a:latin typeface="Garamond" panose="02020404030301010803" pitchFamily="18" charset="0"/>
                        </a:rPr>
                        <a:t>Data Type</a:t>
                      </a:r>
                      <a:endParaRPr lang="en-US" sz="2000">
                        <a:effectLst/>
                        <a:latin typeface="Garamond" panose="02020404030301010803" pitchFamily="18" charset="0"/>
                        <a:ea typeface="SimSun" panose="02010600030101010101" pitchFamily="2" charset="-122"/>
                        <a:cs typeface="Times New Roman" panose="02020603050405020304" pitchFamily="18" charset="0"/>
                      </a:endParaRPr>
                    </a:p>
                  </a:txBody>
                  <a:tcPr marL="84365" marR="84365" marT="0" marB="0"/>
                </a:tc>
                <a:extLst>
                  <a:ext uri="{0D108BD9-81ED-4DB2-BD59-A6C34878D82A}">
                    <a16:rowId xmlns:a16="http://schemas.microsoft.com/office/drawing/2014/main" val="3845409305"/>
                  </a:ext>
                </a:extLst>
              </a:tr>
              <a:tr h="271668">
                <a:tc>
                  <a:txBody>
                    <a:bodyPr/>
                    <a:lstStyle/>
                    <a:p>
                      <a:pPr marL="0" marR="0" algn="ctr">
                        <a:lnSpc>
                          <a:spcPct val="107000"/>
                        </a:lnSpc>
                        <a:spcBef>
                          <a:spcPts val="0"/>
                        </a:spcBef>
                        <a:spcAft>
                          <a:spcPts val="0"/>
                        </a:spcAft>
                      </a:pPr>
                      <a:r>
                        <a:rPr lang="en-US" sz="2000" dirty="0" err="1">
                          <a:effectLst/>
                          <a:latin typeface="Garamond" panose="02020404030301010803" pitchFamily="18" charset="0"/>
                        </a:rPr>
                        <a:t>InvoiceNo</a:t>
                      </a:r>
                      <a:endParaRPr lang="en-US" sz="2000" dirty="0">
                        <a:effectLst/>
                        <a:latin typeface="Garamond" panose="02020404030301010803" pitchFamily="18" charset="0"/>
                        <a:ea typeface="SimSun" panose="02010600030101010101" pitchFamily="2" charset="-122"/>
                        <a:cs typeface="Times New Roman" panose="02020603050405020304" pitchFamily="18" charset="0"/>
                      </a:endParaRPr>
                    </a:p>
                  </a:txBody>
                  <a:tcPr marL="84365" marR="84365" marT="0" marB="0" anchor="b"/>
                </a:tc>
                <a:tc>
                  <a:txBody>
                    <a:bodyPr/>
                    <a:lstStyle/>
                    <a:p>
                      <a:pPr marL="0" marR="0" algn="ctr">
                        <a:lnSpc>
                          <a:spcPct val="107000"/>
                        </a:lnSpc>
                        <a:spcBef>
                          <a:spcPts val="0"/>
                        </a:spcBef>
                        <a:spcAft>
                          <a:spcPts val="0"/>
                        </a:spcAft>
                      </a:pPr>
                      <a:r>
                        <a:rPr lang="en-US" sz="2000">
                          <a:effectLst/>
                          <a:latin typeface="Garamond" panose="02020404030301010803" pitchFamily="18" charset="0"/>
                        </a:rPr>
                        <a:t>Invoice number</a:t>
                      </a:r>
                      <a:endParaRPr lang="en-US" sz="2000">
                        <a:effectLst/>
                        <a:latin typeface="Garamond" panose="02020404030301010803" pitchFamily="18" charset="0"/>
                        <a:ea typeface="SimSun" panose="02010600030101010101" pitchFamily="2" charset="-122"/>
                        <a:cs typeface="Times New Roman" panose="02020603050405020304" pitchFamily="18" charset="0"/>
                      </a:endParaRPr>
                    </a:p>
                  </a:txBody>
                  <a:tcPr marL="84365" marR="84365" marT="0" marB="0" anchor="b"/>
                </a:tc>
                <a:tc>
                  <a:txBody>
                    <a:bodyPr/>
                    <a:lstStyle/>
                    <a:p>
                      <a:pPr marL="0" marR="0" algn="ctr">
                        <a:lnSpc>
                          <a:spcPct val="107000"/>
                        </a:lnSpc>
                        <a:spcBef>
                          <a:spcPts val="0"/>
                        </a:spcBef>
                        <a:spcAft>
                          <a:spcPts val="0"/>
                        </a:spcAft>
                      </a:pPr>
                      <a:r>
                        <a:rPr lang="en-US" sz="2000">
                          <a:effectLst/>
                          <a:latin typeface="Garamond" panose="02020404030301010803" pitchFamily="18" charset="0"/>
                        </a:rPr>
                        <a:t>Character</a:t>
                      </a:r>
                      <a:endParaRPr lang="en-US" sz="2000">
                        <a:effectLst/>
                        <a:latin typeface="Garamond" panose="02020404030301010803" pitchFamily="18" charset="0"/>
                        <a:ea typeface="SimSun" panose="02010600030101010101" pitchFamily="2" charset="-122"/>
                        <a:cs typeface="Times New Roman" panose="02020603050405020304" pitchFamily="18" charset="0"/>
                      </a:endParaRPr>
                    </a:p>
                  </a:txBody>
                  <a:tcPr marL="84365" marR="84365" marT="0" marB="0"/>
                </a:tc>
                <a:extLst>
                  <a:ext uri="{0D108BD9-81ED-4DB2-BD59-A6C34878D82A}">
                    <a16:rowId xmlns:a16="http://schemas.microsoft.com/office/drawing/2014/main" val="1032270852"/>
                  </a:ext>
                </a:extLst>
              </a:tr>
              <a:tr h="271668">
                <a:tc>
                  <a:txBody>
                    <a:bodyPr/>
                    <a:lstStyle/>
                    <a:p>
                      <a:pPr marL="0" marR="0" algn="ctr">
                        <a:lnSpc>
                          <a:spcPct val="107000"/>
                        </a:lnSpc>
                        <a:spcBef>
                          <a:spcPts val="0"/>
                        </a:spcBef>
                        <a:spcAft>
                          <a:spcPts val="0"/>
                        </a:spcAft>
                      </a:pPr>
                      <a:r>
                        <a:rPr lang="en-US" sz="2000">
                          <a:effectLst/>
                          <a:latin typeface="Garamond" panose="02020404030301010803" pitchFamily="18" charset="0"/>
                        </a:rPr>
                        <a:t>StockCode</a:t>
                      </a:r>
                      <a:endParaRPr lang="en-US" sz="2000">
                        <a:effectLst/>
                        <a:latin typeface="Garamond" panose="02020404030301010803" pitchFamily="18" charset="0"/>
                        <a:ea typeface="SimSun" panose="02010600030101010101" pitchFamily="2" charset="-122"/>
                        <a:cs typeface="Times New Roman" panose="02020603050405020304" pitchFamily="18" charset="0"/>
                      </a:endParaRPr>
                    </a:p>
                  </a:txBody>
                  <a:tcPr marL="84365" marR="84365" marT="0" marB="0" anchor="b"/>
                </a:tc>
                <a:tc>
                  <a:txBody>
                    <a:bodyPr/>
                    <a:lstStyle/>
                    <a:p>
                      <a:pPr marL="0" marR="0" algn="ctr">
                        <a:lnSpc>
                          <a:spcPct val="107000"/>
                        </a:lnSpc>
                        <a:spcBef>
                          <a:spcPts val="0"/>
                        </a:spcBef>
                        <a:spcAft>
                          <a:spcPts val="0"/>
                        </a:spcAft>
                      </a:pPr>
                      <a:r>
                        <a:rPr lang="en-US" sz="2000">
                          <a:effectLst/>
                          <a:latin typeface="Garamond" panose="02020404030301010803" pitchFamily="18" charset="0"/>
                        </a:rPr>
                        <a:t>Product Code</a:t>
                      </a:r>
                      <a:endParaRPr lang="en-US" sz="2000">
                        <a:effectLst/>
                        <a:latin typeface="Garamond" panose="02020404030301010803" pitchFamily="18" charset="0"/>
                        <a:ea typeface="SimSun" panose="02010600030101010101" pitchFamily="2" charset="-122"/>
                        <a:cs typeface="Times New Roman" panose="02020603050405020304" pitchFamily="18" charset="0"/>
                      </a:endParaRPr>
                    </a:p>
                  </a:txBody>
                  <a:tcPr marL="84365" marR="84365" marT="0" marB="0" anchor="b"/>
                </a:tc>
                <a:tc>
                  <a:txBody>
                    <a:bodyPr/>
                    <a:lstStyle/>
                    <a:p>
                      <a:pPr marL="0" marR="0" algn="ctr">
                        <a:lnSpc>
                          <a:spcPct val="107000"/>
                        </a:lnSpc>
                        <a:spcBef>
                          <a:spcPts val="0"/>
                        </a:spcBef>
                        <a:spcAft>
                          <a:spcPts val="0"/>
                        </a:spcAft>
                      </a:pPr>
                      <a:r>
                        <a:rPr lang="en-US" sz="2000">
                          <a:effectLst/>
                          <a:latin typeface="Garamond" panose="02020404030301010803" pitchFamily="18" charset="0"/>
                        </a:rPr>
                        <a:t>Character</a:t>
                      </a:r>
                      <a:endParaRPr lang="en-US" sz="2000">
                        <a:effectLst/>
                        <a:latin typeface="Garamond" panose="02020404030301010803" pitchFamily="18" charset="0"/>
                        <a:ea typeface="SimSun" panose="02010600030101010101" pitchFamily="2" charset="-122"/>
                        <a:cs typeface="Times New Roman" panose="02020603050405020304" pitchFamily="18" charset="0"/>
                      </a:endParaRPr>
                    </a:p>
                  </a:txBody>
                  <a:tcPr marL="84365" marR="84365" marT="0" marB="0"/>
                </a:tc>
                <a:extLst>
                  <a:ext uri="{0D108BD9-81ED-4DB2-BD59-A6C34878D82A}">
                    <a16:rowId xmlns:a16="http://schemas.microsoft.com/office/drawing/2014/main" val="1057125716"/>
                  </a:ext>
                </a:extLst>
              </a:tr>
              <a:tr h="271668">
                <a:tc>
                  <a:txBody>
                    <a:bodyPr/>
                    <a:lstStyle/>
                    <a:p>
                      <a:pPr marL="0" marR="0" algn="ctr">
                        <a:lnSpc>
                          <a:spcPct val="107000"/>
                        </a:lnSpc>
                        <a:spcBef>
                          <a:spcPts val="0"/>
                        </a:spcBef>
                        <a:spcAft>
                          <a:spcPts val="0"/>
                        </a:spcAft>
                      </a:pPr>
                      <a:r>
                        <a:rPr lang="en-US" sz="2000">
                          <a:effectLst/>
                          <a:latin typeface="Garamond" panose="02020404030301010803" pitchFamily="18" charset="0"/>
                        </a:rPr>
                        <a:t>Description</a:t>
                      </a:r>
                      <a:endParaRPr lang="en-US" sz="2000">
                        <a:effectLst/>
                        <a:latin typeface="Garamond" panose="02020404030301010803" pitchFamily="18" charset="0"/>
                        <a:ea typeface="SimSun" panose="02010600030101010101" pitchFamily="2" charset="-122"/>
                        <a:cs typeface="Times New Roman" panose="02020603050405020304" pitchFamily="18" charset="0"/>
                      </a:endParaRPr>
                    </a:p>
                  </a:txBody>
                  <a:tcPr marL="84365" marR="84365" marT="0" marB="0" anchor="b"/>
                </a:tc>
                <a:tc>
                  <a:txBody>
                    <a:bodyPr/>
                    <a:lstStyle/>
                    <a:p>
                      <a:pPr marL="0" marR="0" algn="ctr">
                        <a:lnSpc>
                          <a:spcPct val="107000"/>
                        </a:lnSpc>
                        <a:spcBef>
                          <a:spcPts val="0"/>
                        </a:spcBef>
                        <a:spcAft>
                          <a:spcPts val="0"/>
                        </a:spcAft>
                      </a:pPr>
                      <a:r>
                        <a:rPr lang="en-US" sz="2000">
                          <a:effectLst/>
                          <a:latin typeface="Garamond" panose="02020404030301010803" pitchFamily="18" charset="0"/>
                        </a:rPr>
                        <a:t>Product Name</a:t>
                      </a:r>
                      <a:endParaRPr lang="en-US" sz="2000">
                        <a:effectLst/>
                        <a:latin typeface="Garamond" panose="02020404030301010803" pitchFamily="18" charset="0"/>
                        <a:ea typeface="SimSun" panose="02010600030101010101" pitchFamily="2" charset="-122"/>
                        <a:cs typeface="Times New Roman" panose="02020603050405020304" pitchFamily="18" charset="0"/>
                      </a:endParaRPr>
                    </a:p>
                  </a:txBody>
                  <a:tcPr marL="84365" marR="84365" marT="0" marB="0" anchor="b"/>
                </a:tc>
                <a:tc>
                  <a:txBody>
                    <a:bodyPr/>
                    <a:lstStyle/>
                    <a:p>
                      <a:pPr marL="0" marR="0" algn="ctr">
                        <a:lnSpc>
                          <a:spcPct val="107000"/>
                        </a:lnSpc>
                        <a:spcBef>
                          <a:spcPts val="0"/>
                        </a:spcBef>
                        <a:spcAft>
                          <a:spcPts val="0"/>
                        </a:spcAft>
                      </a:pPr>
                      <a:r>
                        <a:rPr lang="en-US" sz="2000">
                          <a:effectLst/>
                          <a:latin typeface="Garamond" panose="02020404030301010803" pitchFamily="18" charset="0"/>
                        </a:rPr>
                        <a:t>Character</a:t>
                      </a:r>
                      <a:endParaRPr lang="en-US" sz="2000">
                        <a:effectLst/>
                        <a:latin typeface="Garamond" panose="02020404030301010803" pitchFamily="18" charset="0"/>
                        <a:ea typeface="SimSun" panose="02010600030101010101" pitchFamily="2" charset="-122"/>
                        <a:cs typeface="Times New Roman" panose="02020603050405020304" pitchFamily="18" charset="0"/>
                      </a:endParaRPr>
                    </a:p>
                  </a:txBody>
                  <a:tcPr marL="84365" marR="84365" marT="0" marB="0"/>
                </a:tc>
                <a:extLst>
                  <a:ext uri="{0D108BD9-81ED-4DB2-BD59-A6C34878D82A}">
                    <a16:rowId xmlns:a16="http://schemas.microsoft.com/office/drawing/2014/main" val="838409129"/>
                  </a:ext>
                </a:extLst>
              </a:tr>
              <a:tr h="761215">
                <a:tc>
                  <a:txBody>
                    <a:bodyPr/>
                    <a:lstStyle/>
                    <a:p>
                      <a:pPr marL="0" marR="0" algn="ctr">
                        <a:lnSpc>
                          <a:spcPct val="107000"/>
                        </a:lnSpc>
                        <a:spcBef>
                          <a:spcPts val="0"/>
                        </a:spcBef>
                        <a:spcAft>
                          <a:spcPts val="0"/>
                        </a:spcAft>
                      </a:pPr>
                      <a:r>
                        <a:rPr lang="en-US" sz="2000" dirty="0">
                          <a:effectLst/>
                          <a:latin typeface="Garamond" panose="02020404030301010803" pitchFamily="18" charset="0"/>
                        </a:rPr>
                        <a:t>Quantity</a:t>
                      </a:r>
                      <a:endParaRPr lang="en-US" sz="2000" dirty="0">
                        <a:effectLst/>
                        <a:latin typeface="Garamond" panose="02020404030301010803" pitchFamily="18" charset="0"/>
                        <a:ea typeface="SimSun" panose="02010600030101010101" pitchFamily="2" charset="-122"/>
                        <a:cs typeface="Times New Roman" panose="02020603050405020304" pitchFamily="18" charset="0"/>
                      </a:endParaRPr>
                    </a:p>
                  </a:txBody>
                  <a:tcPr marL="84365" marR="84365" marT="0" marB="0" anchor="b"/>
                </a:tc>
                <a:tc>
                  <a:txBody>
                    <a:bodyPr/>
                    <a:lstStyle/>
                    <a:p>
                      <a:pPr marL="0" marR="0" algn="ctr">
                        <a:lnSpc>
                          <a:spcPct val="107000"/>
                        </a:lnSpc>
                        <a:spcBef>
                          <a:spcPts val="0"/>
                        </a:spcBef>
                        <a:spcAft>
                          <a:spcPts val="0"/>
                        </a:spcAft>
                      </a:pPr>
                      <a:r>
                        <a:rPr lang="en-US" sz="2000" dirty="0">
                          <a:effectLst/>
                          <a:latin typeface="Garamond" panose="02020404030301010803" pitchFamily="18" charset="0"/>
                        </a:rPr>
                        <a:t>Quantity of each product per transaction</a:t>
                      </a:r>
                      <a:endParaRPr lang="en-US" sz="2000" dirty="0">
                        <a:effectLst/>
                        <a:latin typeface="Garamond" panose="02020404030301010803" pitchFamily="18" charset="0"/>
                        <a:ea typeface="SimSun" panose="02010600030101010101" pitchFamily="2" charset="-122"/>
                        <a:cs typeface="Times New Roman" panose="02020603050405020304" pitchFamily="18" charset="0"/>
                      </a:endParaRPr>
                    </a:p>
                  </a:txBody>
                  <a:tcPr marL="84365" marR="84365" marT="0" marB="0" anchor="b"/>
                </a:tc>
                <a:tc>
                  <a:txBody>
                    <a:bodyPr/>
                    <a:lstStyle/>
                    <a:p>
                      <a:pPr marL="0" marR="0" algn="ctr">
                        <a:lnSpc>
                          <a:spcPct val="107000"/>
                        </a:lnSpc>
                        <a:spcBef>
                          <a:spcPts val="0"/>
                        </a:spcBef>
                        <a:spcAft>
                          <a:spcPts val="0"/>
                        </a:spcAft>
                      </a:pPr>
                      <a:r>
                        <a:rPr lang="en-US" sz="2000">
                          <a:effectLst/>
                          <a:latin typeface="Garamond" panose="02020404030301010803" pitchFamily="18" charset="0"/>
                        </a:rPr>
                        <a:t>Number</a:t>
                      </a:r>
                      <a:endParaRPr lang="en-US" sz="2000">
                        <a:effectLst/>
                        <a:latin typeface="Garamond" panose="02020404030301010803" pitchFamily="18" charset="0"/>
                        <a:ea typeface="SimSun" panose="02010600030101010101" pitchFamily="2" charset="-122"/>
                        <a:cs typeface="Times New Roman" panose="02020603050405020304" pitchFamily="18" charset="0"/>
                      </a:endParaRPr>
                    </a:p>
                  </a:txBody>
                  <a:tcPr marL="84365" marR="84365" marT="0" marB="0"/>
                </a:tc>
                <a:extLst>
                  <a:ext uri="{0D108BD9-81ED-4DB2-BD59-A6C34878D82A}">
                    <a16:rowId xmlns:a16="http://schemas.microsoft.com/office/drawing/2014/main" val="2111530588"/>
                  </a:ext>
                </a:extLst>
              </a:tr>
              <a:tr h="516443">
                <a:tc>
                  <a:txBody>
                    <a:bodyPr/>
                    <a:lstStyle/>
                    <a:p>
                      <a:pPr marL="0" marR="0" algn="ctr">
                        <a:lnSpc>
                          <a:spcPct val="107000"/>
                        </a:lnSpc>
                        <a:spcBef>
                          <a:spcPts val="0"/>
                        </a:spcBef>
                        <a:spcAft>
                          <a:spcPts val="0"/>
                        </a:spcAft>
                      </a:pPr>
                      <a:r>
                        <a:rPr lang="en-US" sz="2000">
                          <a:effectLst/>
                          <a:latin typeface="Garamond" panose="02020404030301010803" pitchFamily="18" charset="0"/>
                        </a:rPr>
                        <a:t>InvoiceDate</a:t>
                      </a:r>
                      <a:endParaRPr lang="en-US" sz="2000">
                        <a:effectLst/>
                        <a:latin typeface="Garamond" panose="02020404030301010803" pitchFamily="18" charset="0"/>
                        <a:ea typeface="SimSun" panose="02010600030101010101" pitchFamily="2" charset="-122"/>
                        <a:cs typeface="Times New Roman" panose="02020603050405020304" pitchFamily="18" charset="0"/>
                      </a:endParaRPr>
                    </a:p>
                  </a:txBody>
                  <a:tcPr marL="84365" marR="84365" marT="0" marB="0" anchor="b"/>
                </a:tc>
                <a:tc>
                  <a:txBody>
                    <a:bodyPr/>
                    <a:lstStyle/>
                    <a:p>
                      <a:pPr marL="0" marR="0" algn="ctr">
                        <a:lnSpc>
                          <a:spcPct val="107000"/>
                        </a:lnSpc>
                        <a:spcBef>
                          <a:spcPts val="0"/>
                        </a:spcBef>
                        <a:spcAft>
                          <a:spcPts val="0"/>
                        </a:spcAft>
                      </a:pPr>
                      <a:r>
                        <a:rPr lang="en-US" sz="2000" dirty="0">
                          <a:effectLst/>
                          <a:latin typeface="Garamond" panose="02020404030301010803" pitchFamily="18" charset="0"/>
                        </a:rPr>
                        <a:t>Invoice Date and Time</a:t>
                      </a:r>
                      <a:endParaRPr lang="en-US" sz="2000" dirty="0">
                        <a:effectLst/>
                        <a:latin typeface="Garamond" panose="02020404030301010803" pitchFamily="18" charset="0"/>
                        <a:ea typeface="SimSun" panose="02010600030101010101" pitchFamily="2" charset="-122"/>
                        <a:cs typeface="Times New Roman" panose="02020603050405020304" pitchFamily="18" charset="0"/>
                      </a:endParaRPr>
                    </a:p>
                  </a:txBody>
                  <a:tcPr marL="84365" marR="84365" marT="0" marB="0" anchor="b"/>
                </a:tc>
                <a:tc>
                  <a:txBody>
                    <a:bodyPr/>
                    <a:lstStyle/>
                    <a:p>
                      <a:pPr marL="0" marR="0" algn="ctr">
                        <a:lnSpc>
                          <a:spcPct val="107000"/>
                        </a:lnSpc>
                        <a:spcBef>
                          <a:spcPts val="0"/>
                        </a:spcBef>
                        <a:spcAft>
                          <a:spcPts val="0"/>
                        </a:spcAft>
                      </a:pPr>
                      <a:r>
                        <a:rPr lang="en-US" sz="2000">
                          <a:effectLst/>
                          <a:latin typeface="Garamond" panose="02020404030301010803" pitchFamily="18" charset="0"/>
                        </a:rPr>
                        <a:t>Number</a:t>
                      </a:r>
                      <a:endParaRPr lang="en-US" sz="2000">
                        <a:effectLst/>
                        <a:latin typeface="Garamond" panose="02020404030301010803" pitchFamily="18" charset="0"/>
                        <a:ea typeface="SimSun" panose="02010600030101010101" pitchFamily="2" charset="-122"/>
                        <a:cs typeface="Times New Roman" panose="02020603050405020304" pitchFamily="18" charset="0"/>
                      </a:endParaRPr>
                    </a:p>
                  </a:txBody>
                  <a:tcPr marL="84365" marR="84365" marT="0" marB="0"/>
                </a:tc>
                <a:extLst>
                  <a:ext uri="{0D108BD9-81ED-4DB2-BD59-A6C34878D82A}">
                    <a16:rowId xmlns:a16="http://schemas.microsoft.com/office/drawing/2014/main" val="2565391987"/>
                  </a:ext>
                </a:extLst>
              </a:tr>
              <a:tr h="516443">
                <a:tc>
                  <a:txBody>
                    <a:bodyPr/>
                    <a:lstStyle/>
                    <a:p>
                      <a:pPr marL="0" marR="0" algn="ctr">
                        <a:lnSpc>
                          <a:spcPct val="107000"/>
                        </a:lnSpc>
                        <a:spcBef>
                          <a:spcPts val="0"/>
                        </a:spcBef>
                        <a:spcAft>
                          <a:spcPts val="0"/>
                        </a:spcAft>
                      </a:pPr>
                      <a:r>
                        <a:rPr lang="en-US" sz="2000">
                          <a:effectLst/>
                          <a:latin typeface="Garamond" panose="02020404030301010803" pitchFamily="18" charset="0"/>
                        </a:rPr>
                        <a:t>UnitPrice</a:t>
                      </a:r>
                      <a:endParaRPr lang="en-US" sz="2000">
                        <a:effectLst/>
                        <a:latin typeface="Garamond" panose="02020404030301010803" pitchFamily="18" charset="0"/>
                        <a:ea typeface="SimSun" panose="02010600030101010101" pitchFamily="2" charset="-122"/>
                        <a:cs typeface="Times New Roman" panose="02020603050405020304" pitchFamily="18" charset="0"/>
                      </a:endParaRPr>
                    </a:p>
                  </a:txBody>
                  <a:tcPr marL="84365" marR="84365" marT="0" marB="0" anchor="b"/>
                </a:tc>
                <a:tc>
                  <a:txBody>
                    <a:bodyPr/>
                    <a:lstStyle/>
                    <a:p>
                      <a:pPr marL="0" marR="0" algn="ctr">
                        <a:lnSpc>
                          <a:spcPct val="107000"/>
                        </a:lnSpc>
                        <a:spcBef>
                          <a:spcPts val="0"/>
                        </a:spcBef>
                        <a:spcAft>
                          <a:spcPts val="0"/>
                        </a:spcAft>
                      </a:pPr>
                      <a:r>
                        <a:rPr lang="en-US" sz="2000" dirty="0">
                          <a:effectLst/>
                          <a:latin typeface="Garamond" panose="02020404030301010803" pitchFamily="18" charset="0"/>
                        </a:rPr>
                        <a:t>Price of the Product per unit</a:t>
                      </a:r>
                      <a:endParaRPr lang="en-US" sz="2000" dirty="0">
                        <a:effectLst/>
                        <a:latin typeface="Garamond" panose="02020404030301010803" pitchFamily="18" charset="0"/>
                        <a:ea typeface="SimSun" panose="02010600030101010101" pitchFamily="2" charset="-122"/>
                        <a:cs typeface="Times New Roman" panose="02020603050405020304" pitchFamily="18" charset="0"/>
                      </a:endParaRPr>
                    </a:p>
                  </a:txBody>
                  <a:tcPr marL="84365" marR="84365" marT="0" marB="0" anchor="b"/>
                </a:tc>
                <a:tc>
                  <a:txBody>
                    <a:bodyPr/>
                    <a:lstStyle/>
                    <a:p>
                      <a:pPr marL="0" marR="0" algn="ctr">
                        <a:lnSpc>
                          <a:spcPct val="107000"/>
                        </a:lnSpc>
                        <a:spcBef>
                          <a:spcPts val="0"/>
                        </a:spcBef>
                        <a:spcAft>
                          <a:spcPts val="0"/>
                        </a:spcAft>
                      </a:pPr>
                      <a:r>
                        <a:rPr lang="en-US" sz="2000">
                          <a:effectLst/>
                          <a:latin typeface="Garamond" panose="02020404030301010803" pitchFamily="18" charset="0"/>
                        </a:rPr>
                        <a:t>Number</a:t>
                      </a:r>
                      <a:endParaRPr lang="en-US" sz="2000">
                        <a:effectLst/>
                        <a:latin typeface="Garamond" panose="02020404030301010803" pitchFamily="18" charset="0"/>
                        <a:ea typeface="SimSun" panose="02010600030101010101" pitchFamily="2" charset="-122"/>
                        <a:cs typeface="Times New Roman" panose="02020603050405020304" pitchFamily="18" charset="0"/>
                      </a:endParaRPr>
                    </a:p>
                  </a:txBody>
                  <a:tcPr marL="84365" marR="84365" marT="0" marB="0"/>
                </a:tc>
                <a:extLst>
                  <a:ext uri="{0D108BD9-81ED-4DB2-BD59-A6C34878D82A}">
                    <a16:rowId xmlns:a16="http://schemas.microsoft.com/office/drawing/2014/main" val="3937093103"/>
                  </a:ext>
                </a:extLst>
              </a:tr>
              <a:tr h="271668">
                <a:tc>
                  <a:txBody>
                    <a:bodyPr/>
                    <a:lstStyle/>
                    <a:p>
                      <a:pPr marL="0" marR="0" algn="ctr">
                        <a:lnSpc>
                          <a:spcPct val="107000"/>
                        </a:lnSpc>
                        <a:spcBef>
                          <a:spcPts val="0"/>
                        </a:spcBef>
                        <a:spcAft>
                          <a:spcPts val="0"/>
                        </a:spcAft>
                      </a:pPr>
                      <a:r>
                        <a:rPr lang="en-US" sz="2000">
                          <a:effectLst/>
                          <a:latin typeface="Garamond" panose="02020404030301010803" pitchFamily="18" charset="0"/>
                        </a:rPr>
                        <a:t>CustomerID</a:t>
                      </a:r>
                      <a:endParaRPr lang="en-US" sz="2000">
                        <a:effectLst/>
                        <a:latin typeface="Garamond" panose="02020404030301010803" pitchFamily="18" charset="0"/>
                        <a:ea typeface="SimSun" panose="02010600030101010101" pitchFamily="2" charset="-122"/>
                        <a:cs typeface="Times New Roman" panose="02020603050405020304" pitchFamily="18" charset="0"/>
                      </a:endParaRPr>
                    </a:p>
                  </a:txBody>
                  <a:tcPr marL="84365" marR="84365" marT="0" marB="0" anchor="b"/>
                </a:tc>
                <a:tc>
                  <a:txBody>
                    <a:bodyPr/>
                    <a:lstStyle/>
                    <a:p>
                      <a:pPr marL="0" marR="0" algn="ctr">
                        <a:lnSpc>
                          <a:spcPct val="107000"/>
                        </a:lnSpc>
                        <a:spcBef>
                          <a:spcPts val="0"/>
                        </a:spcBef>
                        <a:spcAft>
                          <a:spcPts val="0"/>
                        </a:spcAft>
                      </a:pPr>
                      <a:r>
                        <a:rPr lang="en-US" sz="2000" dirty="0">
                          <a:effectLst/>
                          <a:latin typeface="Garamond" panose="02020404030301010803" pitchFamily="18" charset="0"/>
                        </a:rPr>
                        <a:t>Customer Number</a:t>
                      </a:r>
                      <a:endParaRPr lang="en-US" sz="2000" dirty="0">
                        <a:effectLst/>
                        <a:latin typeface="Garamond" panose="02020404030301010803" pitchFamily="18" charset="0"/>
                        <a:ea typeface="SimSun" panose="02010600030101010101" pitchFamily="2" charset="-122"/>
                        <a:cs typeface="Times New Roman" panose="02020603050405020304" pitchFamily="18" charset="0"/>
                      </a:endParaRPr>
                    </a:p>
                  </a:txBody>
                  <a:tcPr marL="84365" marR="84365" marT="0" marB="0" anchor="b"/>
                </a:tc>
                <a:tc>
                  <a:txBody>
                    <a:bodyPr/>
                    <a:lstStyle/>
                    <a:p>
                      <a:pPr marL="0" marR="0" algn="ctr">
                        <a:lnSpc>
                          <a:spcPct val="107000"/>
                        </a:lnSpc>
                        <a:spcBef>
                          <a:spcPts val="0"/>
                        </a:spcBef>
                        <a:spcAft>
                          <a:spcPts val="0"/>
                        </a:spcAft>
                      </a:pPr>
                      <a:r>
                        <a:rPr lang="en-US" sz="2000">
                          <a:effectLst/>
                          <a:latin typeface="Garamond" panose="02020404030301010803" pitchFamily="18" charset="0"/>
                        </a:rPr>
                        <a:t>Number</a:t>
                      </a:r>
                      <a:endParaRPr lang="en-US" sz="2000">
                        <a:effectLst/>
                        <a:latin typeface="Garamond" panose="02020404030301010803" pitchFamily="18" charset="0"/>
                        <a:ea typeface="SimSun" panose="02010600030101010101" pitchFamily="2" charset="-122"/>
                        <a:cs typeface="Times New Roman" panose="02020603050405020304" pitchFamily="18" charset="0"/>
                      </a:endParaRPr>
                    </a:p>
                  </a:txBody>
                  <a:tcPr marL="84365" marR="84365" marT="0" marB="0"/>
                </a:tc>
                <a:extLst>
                  <a:ext uri="{0D108BD9-81ED-4DB2-BD59-A6C34878D82A}">
                    <a16:rowId xmlns:a16="http://schemas.microsoft.com/office/drawing/2014/main" val="11440174"/>
                  </a:ext>
                </a:extLst>
              </a:tr>
              <a:tr h="271668">
                <a:tc>
                  <a:txBody>
                    <a:bodyPr/>
                    <a:lstStyle/>
                    <a:p>
                      <a:pPr marL="0" marR="0" algn="ctr">
                        <a:lnSpc>
                          <a:spcPct val="107000"/>
                        </a:lnSpc>
                        <a:spcBef>
                          <a:spcPts val="0"/>
                        </a:spcBef>
                        <a:spcAft>
                          <a:spcPts val="0"/>
                        </a:spcAft>
                      </a:pPr>
                      <a:r>
                        <a:rPr lang="en-US" sz="2000">
                          <a:effectLst/>
                          <a:latin typeface="Garamond" panose="02020404030301010803" pitchFamily="18" charset="0"/>
                        </a:rPr>
                        <a:t>Country</a:t>
                      </a:r>
                      <a:endParaRPr lang="en-US" sz="2000">
                        <a:effectLst/>
                        <a:latin typeface="Garamond" panose="02020404030301010803" pitchFamily="18" charset="0"/>
                        <a:ea typeface="SimSun" panose="02010600030101010101" pitchFamily="2" charset="-122"/>
                        <a:cs typeface="Times New Roman" panose="02020603050405020304" pitchFamily="18" charset="0"/>
                      </a:endParaRPr>
                    </a:p>
                  </a:txBody>
                  <a:tcPr marL="84365" marR="84365" marT="0" marB="0" anchor="b"/>
                </a:tc>
                <a:tc>
                  <a:txBody>
                    <a:bodyPr/>
                    <a:lstStyle/>
                    <a:p>
                      <a:pPr marL="0" marR="0" algn="ctr">
                        <a:lnSpc>
                          <a:spcPct val="107000"/>
                        </a:lnSpc>
                        <a:spcBef>
                          <a:spcPts val="0"/>
                        </a:spcBef>
                        <a:spcAft>
                          <a:spcPts val="0"/>
                        </a:spcAft>
                      </a:pPr>
                      <a:r>
                        <a:rPr lang="en-US" sz="2000" dirty="0">
                          <a:effectLst/>
                          <a:latin typeface="Garamond" panose="02020404030301010803" pitchFamily="18" charset="0"/>
                        </a:rPr>
                        <a:t>Country Name</a:t>
                      </a:r>
                      <a:endParaRPr lang="en-US" sz="2000" dirty="0">
                        <a:effectLst/>
                        <a:latin typeface="Garamond" panose="02020404030301010803" pitchFamily="18" charset="0"/>
                        <a:ea typeface="SimSun" panose="02010600030101010101" pitchFamily="2" charset="-122"/>
                        <a:cs typeface="Times New Roman" panose="02020603050405020304" pitchFamily="18" charset="0"/>
                      </a:endParaRPr>
                    </a:p>
                  </a:txBody>
                  <a:tcPr marL="84365" marR="84365" marT="0" marB="0" anchor="b"/>
                </a:tc>
                <a:tc>
                  <a:txBody>
                    <a:bodyPr/>
                    <a:lstStyle/>
                    <a:p>
                      <a:pPr marL="0" marR="0" algn="ctr">
                        <a:lnSpc>
                          <a:spcPct val="107000"/>
                        </a:lnSpc>
                        <a:spcBef>
                          <a:spcPts val="0"/>
                        </a:spcBef>
                        <a:spcAft>
                          <a:spcPts val="0"/>
                        </a:spcAft>
                      </a:pPr>
                      <a:r>
                        <a:rPr lang="en-US" sz="2000" dirty="0">
                          <a:effectLst/>
                          <a:latin typeface="Garamond" panose="02020404030301010803" pitchFamily="18" charset="0"/>
                        </a:rPr>
                        <a:t>Character</a:t>
                      </a:r>
                      <a:endParaRPr lang="en-US" sz="2000" dirty="0">
                        <a:effectLst/>
                        <a:latin typeface="Garamond" panose="02020404030301010803" pitchFamily="18" charset="0"/>
                        <a:ea typeface="SimSun" panose="02010600030101010101" pitchFamily="2" charset="-122"/>
                        <a:cs typeface="Times New Roman" panose="02020603050405020304" pitchFamily="18" charset="0"/>
                      </a:endParaRPr>
                    </a:p>
                  </a:txBody>
                  <a:tcPr marL="84365" marR="84365" marT="0" marB="0"/>
                </a:tc>
                <a:extLst>
                  <a:ext uri="{0D108BD9-81ED-4DB2-BD59-A6C34878D82A}">
                    <a16:rowId xmlns:a16="http://schemas.microsoft.com/office/drawing/2014/main" val="2347683102"/>
                  </a:ext>
                </a:extLst>
              </a:tr>
            </a:tbl>
          </a:graphicData>
        </a:graphic>
      </p:graphicFrame>
      <p:sp>
        <p:nvSpPr>
          <p:cNvPr id="14" name="TextBox 13">
            <a:extLst>
              <a:ext uri="{FF2B5EF4-FFF2-40B4-BE49-F238E27FC236}">
                <a16:creationId xmlns:a16="http://schemas.microsoft.com/office/drawing/2014/main" id="{CE6B8841-6575-E649-AEE1-1252BF05EA27}"/>
              </a:ext>
            </a:extLst>
          </p:cNvPr>
          <p:cNvSpPr txBox="1"/>
          <p:nvPr/>
        </p:nvSpPr>
        <p:spPr>
          <a:xfrm>
            <a:off x="533247" y="1629624"/>
            <a:ext cx="4084928" cy="4647426"/>
          </a:xfrm>
          <a:prstGeom prst="rect">
            <a:avLst/>
          </a:prstGeom>
          <a:noFill/>
        </p:spPr>
        <p:txBody>
          <a:bodyPr wrap="square" rtlCol="0">
            <a:spAutoFit/>
          </a:bodyPr>
          <a:lstStyle/>
          <a:p>
            <a:pPr marL="342900" indent="-342900">
              <a:buFont typeface="Arial" panose="020B0604020202020204" pitchFamily="34" charset="0"/>
              <a:buChar char="•"/>
            </a:pPr>
            <a:r>
              <a:rPr lang="en-US" sz="2200" dirty="0">
                <a:latin typeface="Garamond" panose="02020404030301010803" pitchFamily="18" charset="0"/>
              </a:rPr>
              <a:t>Dataset contains the Business data, and this data set belongs to a UK-based registered non-store online retail.</a:t>
            </a:r>
          </a:p>
          <a:p>
            <a:pPr marL="342900" lvl="0" indent="-342900">
              <a:buFont typeface="Arial" panose="020B0604020202020204" pitchFamily="34" charset="0"/>
              <a:buChar char="•"/>
            </a:pPr>
            <a:endParaRPr lang="en-US" sz="2200" dirty="0">
              <a:latin typeface="Garamond" panose="02020404030301010803" pitchFamily="18" charset="0"/>
            </a:endParaRPr>
          </a:p>
          <a:p>
            <a:pPr marL="342900" lvl="0" indent="-342900">
              <a:buFont typeface="Arial" panose="020B0604020202020204" pitchFamily="34" charset="0"/>
              <a:buChar char="•"/>
            </a:pPr>
            <a:r>
              <a:rPr lang="en-US" sz="2200" dirty="0">
                <a:latin typeface="Garamond" panose="02020404030301010803" pitchFamily="18" charset="0"/>
              </a:rPr>
              <a:t>This Data set contains all  the transactions data occurred between 01/12/2010 and 09/12/2011.</a:t>
            </a:r>
          </a:p>
          <a:p>
            <a:pPr marL="342900" lvl="0" indent="-342900">
              <a:buFont typeface="Arial" panose="020B0604020202020204" pitchFamily="34" charset="0"/>
              <a:buChar char="•"/>
            </a:pPr>
            <a:endParaRPr lang="en-US" sz="2200" dirty="0">
              <a:latin typeface="Garamond" panose="02020404030301010803" pitchFamily="18" charset="0"/>
            </a:endParaRPr>
          </a:p>
          <a:p>
            <a:pPr lvl="0"/>
            <a:r>
              <a:rPr lang="en-US" sz="2200" dirty="0">
                <a:latin typeface="Garamond" panose="02020404030301010803" pitchFamily="18" charset="0"/>
              </a:rPr>
              <a:t>Number of Instances : 541909</a:t>
            </a:r>
          </a:p>
          <a:p>
            <a:endParaRPr lang="en-US" dirty="0"/>
          </a:p>
          <a:p>
            <a:endParaRPr lang="en-US" dirty="0"/>
          </a:p>
          <a:p>
            <a:r>
              <a:rPr lang="en-US" dirty="0">
                <a:solidFill>
                  <a:srgbClr val="7030A0"/>
                </a:solidFill>
                <a:latin typeface="Garamond" panose="02020404030301010803" pitchFamily="18" charset="0"/>
                <a:hlinkClick r:id="rId3">
                  <a:extLst>
                    <a:ext uri="{A12FA001-AC4F-418D-AE19-62706E023703}">
                      <ahyp:hlinkClr xmlns:ahyp="http://schemas.microsoft.com/office/drawing/2018/hyperlinkcolor" val="tx"/>
                    </a:ext>
                  </a:extLst>
                </a:hlinkClick>
              </a:rPr>
              <a:t>Online Retail Dataset</a:t>
            </a:r>
            <a:endParaRPr lang="en-US" dirty="0">
              <a:solidFill>
                <a:srgbClr val="7030A0"/>
              </a:solidFill>
              <a:latin typeface="Garamond" panose="02020404030301010803" pitchFamily="18" charset="0"/>
            </a:endParaRPr>
          </a:p>
        </p:txBody>
      </p:sp>
    </p:spTree>
    <p:extLst>
      <p:ext uri="{BB962C8B-B14F-4D97-AF65-F5344CB8AC3E}">
        <p14:creationId xmlns:p14="http://schemas.microsoft.com/office/powerpoint/2010/main" val="6987891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pic>
        <p:nvPicPr>
          <p:cNvPr id="15" name="Picture 2">
            <a:extLst>
              <a:ext uri="{FF2B5EF4-FFF2-40B4-BE49-F238E27FC236}">
                <a16:creationId xmlns:a16="http://schemas.microsoft.com/office/drawing/2014/main" id="{22790EC5-ACA7-4536-8066-B60199F3C6D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CAD20AEA-7CAF-4A83-BE2E-EAF010B8B7F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19" name="Rectangle 18">
            <a:extLst>
              <a:ext uri="{FF2B5EF4-FFF2-40B4-BE49-F238E27FC236}">
                <a16:creationId xmlns:a16="http://schemas.microsoft.com/office/drawing/2014/main" id="{4A391C69-E52F-4DC0-B51A-0DABC54840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17122A9B-39BB-4BA2-A874-7E7A0C787E29}"/>
              </a:ext>
            </a:extLst>
          </p:cNvPr>
          <p:cNvPicPr>
            <a:picLocks noChangeAspect="1"/>
          </p:cNvPicPr>
          <p:nvPr/>
        </p:nvPicPr>
        <p:blipFill rotWithShape="1">
          <a:blip r:embed="rId4"/>
          <a:srcRect l="19031" r="28096"/>
          <a:stretch/>
        </p:blipFill>
        <p:spPr>
          <a:xfrm>
            <a:off x="81332" y="10"/>
            <a:ext cx="4834706" cy="6857990"/>
          </a:xfrm>
          <a:prstGeom prst="rect">
            <a:avLst/>
          </a:prstGeom>
        </p:spPr>
      </p:pic>
      <p:sp>
        <p:nvSpPr>
          <p:cNvPr id="21" name="Rectangle 20">
            <a:extLst>
              <a:ext uri="{FF2B5EF4-FFF2-40B4-BE49-F238E27FC236}">
                <a16:creationId xmlns:a16="http://schemas.microsoft.com/office/drawing/2014/main" id="{048390FD-448E-4FF2-AEE8-C46960568E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34725" y="-2"/>
            <a:ext cx="81313" cy="6858002"/>
          </a:xfrm>
          <a:prstGeom prst="rect">
            <a:avLst/>
          </a:prstGeom>
          <a:gradFill flip="none" rotWithShape="1">
            <a:gsLst>
              <a:gs pos="84000">
                <a:srgbClr val="B5B5B5"/>
              </a:gs>
              <a:gs pos="60159">
                <a:srgbClr val="D5D5D5"/>
              </a:gs>
              <a:gs pos="50447">
                <a:srgbClr val="E6E6E6"/>
              </a:gs>
              <a:gs pos="44260">
                <a:srgbClr val="D5D5D5"/>
              </a:gs>
              <a:gs pos="15928">
                <a:srgbClr val="B5B5B5"/>
              </a:gs>
              <a:gs pos="7000">
                <a:srgbClr val="8A8A8A"/>
              </a:gs>
              <a:gs pos="0">
                <a:srgbClr val="BBBBBB"/>
              </a:gs>
              <a:gs pos="93000">
                <a:srgbClr val="8A8A8A"/>
              </a:gs>
              <a:gs pos="100000">
                <a:srgbClr val="BBBBB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a:extLst>
              <a:ext uri="{FF2B5EF4-FFF2-40B4-BE49-F238E27FC236}">
                <a16:creationId xmlns:a16="http://schemas.microsoft.com/office/drawing/2014/main" id="{0BD259F2-A289-4420-B3EB-BBC6A904FC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Title 1">
            <a:extLst>
              <a:ext uri="{FF2B5EF4-FFF2-40B4-BE49-F238E27FC236}">
                <a16:creationId xmlns:a16="http://schemas.microsoft.com/office/drawing/2014/main" id="{7F1D3EDD-237D-1447-A91C-D6487D877932}"/>
              </a:ext>
            </a:extLst>
          </p:cNvPr>
          <p:cNvSpPr>
            <a:spLocks noGrp="1"/>
          </p:cNvSpPr>
          <p:nvPr>
            <p:ph type="title"/>
          </p:nvPr>
        </p:nvSpPr>
        <p:spPr>
          <a:xfrm>
            <a:off x="5520758" y="461282"/>
            <a:ext cx="6043196" cy="863438"/>
          </a:xfrm>
        </p:spPr>
        <p:txBody>
          <a:bodyPr vert="horz" lIns="91440" tIns="45720" rIns="91440" bIns="45720" rtlCol="0" anchor="b">
            <a:noAutofit/>
          </a:bodyPr>
          <a:lstStyle/>
          <a:p>
            <a:r>
              <a:rPr lang="en-US" sz="4000" b="1" dirty="0">
                <a:solidFill>
                  <a:schemeClr val="accent1">
                    <a:lumMod val="75000"/>
                  </a:schemeClr>
                </a:solidFill>
                <a:latin typeface="Garamond" panose="02020404030301010803" pitchFamily="18" charset="0"/>
              </a:rPr>
              <a:t>RESEARCH PROBLEMS</a:t>
            </a:r>
          </a:p>
        </p:txBody>
      </p:sp>
      <p:sp>
        <p:nvSpPr>
          <p:cNvPr id="7" name="Rectangle 6">
            <a:extLst>
              <a:ext uri="{FF2B5EF4-FFF2-40B4-BE49-F238E27FC236}">
                <a16:creationId xmlns:a16="http://schemas.microsoft.com/office/drawing/2014/main" id="{B51CD77D-629C-D248-B830-6735C7B902DE}"/>
              </a:ext>
            </a:extLst>
          </p:cNvPr>
          <p:cNvSpPr/>
          <p:nvPr/>
        </p:nvSpPr>
        <p:spPr>
          <a:xfrm>
            <a:off x="5520758" y="2114536"/>
            <a:ext cx="5695110" cy="769441"/>
          </a:xfrm>
          <a:prstGeom prst="rect">
            <a:avLst/>
          </a:prstGeom>
        </p:spPr>
        <p:txBody>
          <a:bodyPr wrap="square">
            <a:spAutoFit/>
          </a:bodyPr>
          <a:lstStyle/>
          <a:p>
            <a:pPr algn="just">
              <a:spcAft>
                <a:spcPts val="600"/>
              </a:spcAft>
            </a:pPr>
            <a:r>
              <a:rPr lang="en-US" sz="2200" dirty="0">
                <a:latin typeface="Garamond" panose="02020404030301010803" pitchFamily="18" charset="0"/>
              </a:rPr>
              <a:t>Identify the customers into different groups based on their behavior with the online retail. </a:t>
            </a:r>
          </a:p>
        </p:txBody>
      </p:sp>
      <p:sp>
        <p:nvSpPr>
          <p:cNvPr id="9" name="Rectangle 8">
            <a:extLst>
              <a:ext uri="{FF2B5EF4-FFF2-40B4-BE49-F238E27FC236}">
                <a16:creationId xmlns:a16="http://schemas.microsoft.com/office/drawing/2014/main" id="{069F68E3-8B82-0E48-9DE1-6777ECAC4815}"/>
              </a:ext>
            </a:extLst>
          </p:cNvPr>
          <p:cNvSpPr/>
          <p:nvPr/>
        </p:nvSpPr>
        <p:spPr>
          <a:xfrm>
            <a:off x="5590508" y="3490780"/>
            <a:ext cx="5695110" cy="769441"/>
          </a:xfrm>
          <a:prstGeom prst="rect">
            <a:avLst/>
          </a:prstGeom>
        </p:spPr>
        <p:txBody>
          <a:bodyPr wrap="square">
            <a:spAutoFit/>
          </a:bodyPr>
          <a:lstStyle/>
          <a:p>
            <a:pPr algn="just">
              <a:spcAft>
                <a:spcPts val="600"/>
              </a:spcAft>
            </a:pPr>
            <a:r>
              <a:rPr lang="en-US" sz="2200" dirty="0">
                <a:latin typeface="Garamond" panose="02020404030301010803" pitchFamily="18" charset="0"/>
              </a:rPr>
              <a:t>Identify Top 10 Association rules for the products purchased in the online retail</a:t>
            </a:r>
          </a:p>
        </p:txBody>
      </p:sp>
    </p:spTree>
    <p:extLst>
      <p:ext uri="{BB962C8B-B14F-4D97-AF65-F5344CB8AC3E}">
        <p14:creationId xmlns:p14="http://schemas.microsoft.com/office/powerpoint/2010/main" val="8079794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2A68A80-63CB-6E4E-9FE5-E88A784B1C80}"/>
              </a:ext>
            </a:extLst>
          </p:cNvPr>
          <p:cNvSpPr txBox="1">
            <a:spLocks/>
          </p:cNvSpPr>
          <p:nvPr/>
        </p:nvSpPr>
        <p:spPr>
          <a:xfrm>
            <a:off x="678385" y="274913"/>
            <a:ext cx="10364451" cy="693808"/>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a:lstStyle>
          <a:p>
            <a:r>
              <a:rPr lang="en-US" sz="4000" b="1" dirty="0">
                <a:solidFill>
                  <a:schemeClr val="accent1">
                    <a:lumMod val="75000"/>
                  </a:schemeClr>
                </a:solidFill>
                <a:latin typeface="Garamond" panose="02020404030301010803" pitchFamily="18" charset="0"/>
              </a:rPr>
              <a:t>PROPOSED SOLUTIONS</a:t>
            </a:r>
          </a:p>
        </p:txBody>
      </p:sp>
      <p:sp>
        <p:nvSpPr>
          <p:cNvPr id="5" name="Rectangle 4">
            <a:extLst>
              <a:ext uri="{FF2B5EF4-FFF2-40B4-BE49-F238E27FC236}">
                <a16:creationId xmlns:a16="http://schemas.microsoft.com/office/drawing/2014/main" id="{E370F42B-3D96-2245-8B15-80DF7AB48A49}"/>
              </a:ext>
            </a:extLst>
          </p:cNvPr>
          <p:cNvSpPr/>
          <p:nvPr/>
        </p:nvSpPr>
        <p:spPr>
          <a:xfrm>
            <a:off x="986829" y="1046227"/>
            <a:ext cx="10056007" cy="5186035"/>
          </a:xfrm>
          <a:prstGeom prst="rect">
            <a:avLst/>
          </a:prstGeom>
        </p:spPr>
        <p:txBody>
          <a:bodyPr wrap="square">
            <a:spAutoFit/>
          </a:bodyPr>
          <a:lstStyle/>
          <a:p>
            <a:pPr algn="just">
              <a:spcAft>
                <a:spcPts val="600"/>
              </a:spcAft>
            </a:pPr>
            <a:r>
              <a:rPr lang="en-US" sz="2200" b="1" dirty="0">
                <a:latin typeface="Garamond" panose="02020404030301010803" pitchFamily="18" charset="0"/>
              </a:rPr>
              <a:t>Identify the customers into different groups based on their behavior with the online retail. </a:t>
            </a:r>
          </a:p>
          <a:p>
            <a:pPr lvl="1" algn="just">
              <a:spcAft>
                <a:spcPts val="600"/>
              </a:spcAft>
            </a:pPr>
            <a:r>
              <a:rPr lang="en-US" sz="2200" dirty="0">
                <a:latin typeface="Garamond" panose="02020404030301010803" pitchFamily="18" charset="0"/>
              </a:rPr>
              <a:t>RFM Analysis is the data-driven customer segmentation technique.</a:t>
            </a:r>
          </a:p>
          <a:p>
            <a:pPr lvl="1" algn="just">
              <a:spcAft>
                <a:spcPts val="600"/>
              </a:spcAft>
            </a:pPr>
            <a:r>
              <a:rPr lang="en-US" sz="2200" dirty="0">
                <a:latin typeface="Garamond" panose="02020404030301010803" pitchFamily="18" charset="0"/>
              </a:rPr>
              <a:t>Recency 	: Number of days from the last purchase</a:t>
            </a:r>
          </a:p>
          <a:p>
            <a:pPr lvl="1" algn="just">
              <a:spcAft>
                <a:spcPts val="600"/>
              </a:spcAft>
            </a:pPr>
            <a:r>
              <a:rPr lang="en-US" sz="2200" dirty="0">
                <a:latin typeface="Garamond" panose="02020404030301010803" pitchFamily="18" charset="0"/>
              </a:rPr>
              <a:t>Frequency	: Number of visits</a:t>
            </a:r>
          </a:p>
          <a:p>
            <a:pPr lvl="1" algn="just">
              <a:spcAft>
                <a:spcPts val="600"/>
              </a:spcAft>
            </a:pPr>
            <a:r>
              <a:rPr lang="en-US" sz="2200" dirty="0">
                <a:latin typeface="Garamond" panose="02020404030301010803" pitchFamily="18" charset="0"/>
              </a:rPr>
              <a:t>Monetary	: Total amount spent</a:t>
            </a:r>
          </a:p>
          <a:p>
            <a:pPr lvl="1" algn="just">
              <a:spcAft>
                <a:spcPts val="600"/>
              </a:spcAft>
            </a:pPr>
            <a:r>
              <a:rPr lang="en-US" sz="2200" dirty="0">
                <a:latin typeface="Garamond" panose="02020404030301010803" pitchFamily="18" charset="0"/>
              </a:rPr>
              <a:t>we use both K-means Clustering and Hierarchal clustering</a:t>
            </a:r>
            <a:r>
              <a:rPr lang="en-US" sz="2200" i="1" dirty="0">
                <a:latin typeface="Garamond" panose="02020404030301010803" pitchFamily="18" charset="0"/>
              </a:rPr>
              <a:t> </a:t>
            </a:r>
            <a:r>
              <a:rPr lang="en-US" sz="2200" dirty="0">
                <a:latin typeface="Garamond" panose="02020404030301010803" pitchFamily="18" charset="0"/>
              </a:rPr>
              <a:t>algorithms on RFM data for customer segmentation.</a:t>
            </a:r>
          </a:p>
          <a:p>
            <a:pPr algn="just">
              <a:spcAft>
                <a:spcPts val="600"/>
              </a:spcAft>
            </a:pPr>
            <a:endParaRPr lang="en-US" sz="2200" b="1" dirty="0">
              <a:latin typeface="Garamond" panose="02020404030301010803" pitchFamily="18" charset="0"/>
            </a:endParaRPr>
          </a:p>
          <a:p>
            <a:pPr algn="just">
              <a:spcAft>
                <a:spcPts val="600"/>
              </a:spcAft>
            </a:pPr>
            <a:r>
              <a:rPr lang="en-US" sz="2200" b="1" dirty="0">
                <a:latin typeface="Garamond" panose="02020404030301010803" pitchFamily="18" charset="0"/>
              </a:rPr>
              <a:t>Identify Top 10 Association rules for the products purchased in the online retail. </a:t>
            </a:r>
          </a:p>
          <a:p>
            <a:pPr lvl="1" algn="just">
              <a:spcAft>
                <a:spcPts val="600"/>
              </a:spcAft>
            </a:pPr>
            <a:r>
              <a:rPr lang="en-US" sz="2200" dirty="0">
                <a:latin typeface="Garamond" panose="02020404030301010803" pitchFamily="18" charset="0"/>
              </a:rPr>
              <a:t>Perform Market Basket Analysis to find association rules for products.</a:t>
            </a:r>
          </a:p>
          <a:p>
            <a:pPr lvl="1" algn="just">
              <a:spcAft>
                <a:spcPts val="600"/>
              </a:spcAft>
            </a:pPr>
            <a:r>
              <a:rPr lang="en-US" sz="2200" dirty="0">
                <a:latin typeface="Garamond" panose="02020404030301010803" pitchFamily="18" charset="0"/>
              </a:rPr>
              <a:t>Group the products based on </a:t>
            </a:r>
            <a:r>
              <a:rPr lang="en-US" sz="2200" dirty="0" err="1">
                <a:latin typeface="Garamond" panose="02020404030301010803" pitchFamily="18" charset="0"/>
              </a:rPr>
              <a:t>InvoiceNo</a:t>
            </a:r>
            <a:r>
              <a:rPr lang="en-US" sz="2200" dirty="0">
                <a:latin typeface="Garamond" panose="02020404030301010803" pitchFamily="18" charset="0"/>
              </a:rPr>
              <a:t> and apply Apriori association rule mining algorithm to find the association rules for the products.</a:t>
            </a:r>
          </a:p>
        </p:txBody>
      </p:sp>
    </p:spTree>
    <p:extLst>
      <p:ext uri="{BB962C8B-B14F-4D97-AF65-F5344CB8AC3E}">
        <p14:creationId xmlns:p14="http://schemas.microsoft.com/office/powerpoint/2010/main" val="35699825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723F282-6CF2-4544-B78E-B44F7BE4B5F4}"/>
              </a:ext>
            </a:extLst>
          </p:cNvPr>
          <p:cNvSpPr txBox="1"/>
          <p:nvPr/>
        </p:nvSpPr>
        <p:spPr>
          <a:xfrm>
            <a:off x="621285" y="190763"/>
            <a:ext cx="2988319" cy="646331"/>
          </a:xfrm>
          <a:prstGeom prst="rect">
            <a:avLst/>
          </a:prstGeom>
          <a:noFill/>
        </p:spPr>
        <p:txBody>
          <a:bodyPr wrap="none" rtlCol="0">
            <a:spAutoFit/>
          </a:bodyPr>
          <a:lstStyle/>
          <a:p>
            <a:r>
              <a:rPr lang="en-US" sz="3600" b="1" dirty="0">
                <a:solidFill>
                  <a:schemeClr val="accent1">
                    <a:lumMod val="75000"/>
                  </a:schemeClr>
                </a:solidFill>
                <a:latin typeface="Garamond" panose="02020404030301010803" pitchFamily="18" charset="0"/>
              </a:rPr>
              <a:t>Load the Data</a:t>
            </a:r>
          </a:p>
        </p:txBody>
      </p:sp>
      <p:pic>
        <p:nvPicPr>
          <p:cNvPr id="13" name="Picture 12">
            <a:extLst>
              <a:ext uri="{FF2B5EF4-FFF2-40B4-BE49-F238E27FC236}">
                <a16:creationId xmlns:a16="http://schemas.microsoft.com/office/drawing/2014/main" id="{4A8CA2E9-2372-114D-A22C-1609D34E9B19}"/>
              </a:ext>
            </a:extLst>
          </p:cNvPr>
          <p:cNvPicPr>
            <a:picLocks noChangeAspect="1"/>
          </p:cNvPicPr>
          <p:nvPr/>
        </p:nvPicPr>
        <p:blipFill>
          <a:blip r:embed="rId2"/>
          <a:stretch>
            <a:fillRect/>
          </a:stretch>
        </p:blipFill>
        <p:spPr>
          <a:xfrm>
            <a:off x="621285" y="2074075"/>
            <a:ext cx="10871546" cy="3839252"/>
          </a:xfrm>
          <a:prstGeom prst="rect">
            <a:avLst/>
          </a:prstGeom>
        </p:spPr>
      </p:pic>
      <p:pic>
        <p:nvPicPr>
          <p:cNvPr id="17" name="Picture 16">
            <a:extLst>
              <a:ext uri="{FF2B5EF4-FFF2-40B4-BE49-F238E27FC236}">
                <a16:creationId xmlns:a16="http://schemas.microsoft.com/office/drawing/2014/main" id="{A4C8812C-3B69-F048-8488-AC9406D9BD2B}"/>
              </a:ext>
            </a:extLst>
          </p:cNvPr>
          <p:cNvPicPr>
            <a:picLocks noChangeAspect="1"/>
          </p:cNvPicPr>
          <p:nvPr/>
        </p:nvPicPr>
        <p:blipFill>
          <a:blip r:embed="rId3"/>
          <a:stretch>
            <a:fillRect/>
          </a:stretch>
        </p:blipFill>
        <p:spPr>
          <a:xfrm>
            <a:off x="621285" y="1090982"/>
            <a:ext cx="10871546" cy="730032"/>
          </a:xfrm>
          <a:prstGeom prst="rect">
            <a:avLst/>
          </a:prstGeom>
        </p:spPr>
      </p:pic>
    </p:spTree>
    <p:extLst>
      <p:ext uri="{BB962C8B-B14F-4D97-AF65-F5344CB8AC3E}">
        <p14:creationId xmlns:p14="http://schemas.microsoft.com/office/powerpoint/2010/main" val="33150849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C28A878-765B-1A45-9FB3-D2C8BD726236}"/>
              </a:ext>
            </a:extLst>
          </p:cNvPr>
          <p:cNvSpPr txBox="1"/>
          <p:nvPr/>
        </p:nvSpPr>
        <p:spPr>
          <a:xfrm>
            <a:off x="534155" y="181738"/>
            <a:ext cx="6111089" cy="646331"/>
          </a:xfrm>
          <a:prstGeom prst="rect">
            <a:avLst/>
          </a:prstGeom>
          <a:noFill/>
        </p:spPr>
        <p:txBody>
          <a:bodyPr wrap="square" rtlCol="0">
            <a:spAutoFit/>
          </a:bodyPr>
          <a:lstStyle/>
          <a:p>
            <a:r>
              <a:rPr lang="en-US" sz="3600" b="1" dirty="0">
                <a:solidFill>
                  <a:schemeClr val="accent1">
                    <a:lumMod val="75000"/>
                  </a:schemeClr>
                </a:solidFill>
                <a:latin typeface="Garamond" panose="02020404030301010803" pitchFamily="18" charset="0"/>
              </a:rPr>
              <a:t>Pre-Processing the Data</a:t>
            </a:r>
          </a:p>
        </p:txBody>
      </p:sp>
      <p:pic>
        <p:nvPicPr>
          <p:cNvPr id="5" name="Picture 4">
            <a:extLst>
              <a:ext uri="{FF2B5EF4-FFF2-40B4-BE49-F238E27FC236}">
                <a16:creationId xmlns:a16="http://schemas.microsoft.com/office/drawing/2014/main" id="{F8189FFA-F052-3845-BFCF-21668FC69E46}"/>
              </a:ext>
            </a:extLst>
          </p:cNvPr>
          <p:cNvPicPr>
            <a:picLocks noChangeAspect="1"/>
          </p:cNvPicPr>
          <p:nvPr/>
        </p:nvPicPr>
        <p:blipFill>
          <a:blip r:embed="rId2"/>
          <a:stretch>
            <a:fillRect/>
          </a:stretch>
        </p:blipFill>
        <p:spPr>
          <a:xfrm>
            <a:off x="621284" y="3039350"/>
            <a:ext cx="9738167" cy="1379795"/>
          </a:xfrm>
          <a:prstGeom prst="rect">
            <a:avLst/>
          </a:prstGeom>
        </p:spPr>
      </p:pic>
      <p:sp>
        <p:nvSpPr>
          <p:cNvPr id="6" name="TextBox 5">
            <a:extLst>
              <a:ext uri="{FF2B5EF4-FFF2-40B4-BE49-F238E27FC236}">
                <a16:creationId xmlns:a16="http://schemas.microsoft.com/office/drawing/2014/main" id="{A4567843-0FA8-9C47-974D-15FA89974094}"/>
              </a:ext>
            </a:extLst>
          </p:cNvPr>
          <p:cNvSpPr txBox="1"/>
          <p:nvPr/>
        </p:nvSpPr>
        <p:spPr>
          <a:xfrm>
            <a:off x="417376" y="4419145"/>
            <a:ext cx="5628144" cy="430887"/>
          </a:xfrm>
          <a:prstGeom prst="rect">
            <a:avLst/>
          </a:prstGeom>
          <a:noFill/>
        </p:spPr>
        <p:txBody>
          <a:bodyPr wrap="none" rtlCol="0">
            <a:spAutoFit/>
          </a:bodyPr>
          <a:lstStyle/>
          <a:p>
            <a:r>
              <a:rPr lang="en-US" sz="2200" dirty="0">
                <a:solidFill>
                  <a:schemeClr val="accent1">
                    <a:lumMod val="75000"/>
                  </a:schemeClr>
                </a:solidFill>
                <a:latin typeface="Garamond" panose="02020404030301010803" pitchFamily="18" charset="0"/>
              </a:rPr>
              <a:t>   Remove return Transactions - Summary of data</a:t>
            </a:r>
          </a:p>
        </p:txBody>
      </p:sp>
      <p:pic>
        <p:nvPicPr>
          <p:cNvPr id="7" name="Picture 6">
            <a:extLst>
              <a:ext uri="{FF2B5EF4-FFF2-40B4-BE49-F238E27FC236}">
                <a16:creationId xmlns:a16="http://schemas.microsoft.com/office/drawing/2014/main" id="{86A73183-318A-7C43-A2E9-9A0232EA425F}"/>
              </a:ext>
            </a:extLst>
          </p:cNvPr>
          <p:cNvPicPr>
            <a:picLocks noChangeAspect="1"/>
          </p:cNvPicPr>
          <p:nvPr/>
        </p:nvPicPr>
        <p:blipFill>
          <a:blip r:embed="rId3"/>
          <a:stretch>
            <a:fillRect/>
          </a:stretch>
        </p:blipFill>
        <p:spPr>
          <a:xfrm>
            <a:off x="621284" y="4864041"/>
            <a:ext cx="9670473" cy="1739749"/>
          </a:xfrm>
          <a:prstGeom prst="rect">
            <a:avLst/>
          </a:prstGeom>
        </p:spPr>
      </p:pic>
      <p:pic>
        <p:nvPicPr>
          <p:cNvPr id="9" name="Picture 8">
            <a:extLst>
              <a:ext uri="{FF2B5EF4-FFF2-40B4-BE49-F238E27FC236}">
                <a16:creationId xmlns:a16="http://schemas.microsoft.com/office/drawing/2014/main" id="{56AD0389-7FB1-1C40-A350-5AE4E1F3A160}"/>
              </a:ext>
            </a:extLst>
          </p:cNvPr>
          <p:cNvPicPr>
            <a:picLocks noChangeAspect="1"/>
          </p:cNvPicPr>
          <p:nvPr/>
        </p:nvPicPr>
        <p:blipFill>
          <a:blip r:embed="rId4"/>
          <a:stretch>
            <a:fillRect/>
          </a:stretch>
        </p:blipFill>
        <p:spPr>
          <a:xfrm>
            <a:off x="621285" y="949411"/>
            <a:ext cx="9738168" cy="645509"/>
          </a:xfrm>
          <a:prstGeom prst="rect">
            <a:avLst/>
          </a:prstGeom>
        </p:spPr>
      </p:pic>
      <p:pic>
        <p:nvPicPr>
          <p:cNvPr id="10" name="Picture 9">
            <a:extLst>
              <a:ext uri="{FF2B5EF4-FFF2-40B4-BE49-F238E27FC236}">
                <a16:creationId xmlns:a16="http://schemas.microsoft.com/office/drawing/2014/main" id="{17C0CE6B-8B37-0248-8D02-63B8AFBF1658}"/>
              </a:ext>
            </a:extLst>
          </p:cNvPr>
          <p:cNvPicPr>
            <a:picLocks noChangeAspect="1"/>
          </p:cNvPicPr>
          <p:nvPr/>
        </p:nvPicPr>
        <p:blipFill>
          <a:blip r:embed="rId5"/>
          <a:stretch>
            <a:fillRect/>
          </a:stretch>
        </p:blipFill>
        <p:spPr>
          <a:xfrm>
            <a:off x="621285" y="1699297"/>
            <a:ext cx="9738166" cy="1405077"/>
          </a:xfrm>
          <a:prstGeom prst="rect">
            <a:avLst/>
          </a:prstGeom>
        </p:spPr>
      </p:pic>
    </p:spTree>
    <p:extLst>
      <p:ext uri="{BB962C8B-B14F-4D97-AF65-F5344CB8AC3E}">
        <p14:creationId xmlns:p14="http://schemas.microsoft.com/office/powerpoint/2010/main" val="25642601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7725F11-3CB4-B149-A733-9F97D88D36F4}"/>
              </a:ext>
            </a:extLst>
          </p:cNvPr>
          <p:cNvSpPr txBox="1"/>
          <p:nvPr/>
        </p:nvSpPr>
        <p:spPr>
          <a:xfrm>
            <a:off x="534155" y="97080"/>
            <a:ext cx="8845235" cy="646331"/>
          </a:xfrm>
          <a:prstGeom prst="rect">
            <a:avLst/>
          </a:prstGeom>
          <a:noFill/>
        </p:spPr>
        <p:txBody>
          <a:bodyPr wrap="square" rtlCol="0">
            <a:spAutoFit/>
          </a:bodyPr>
          <a:lstStyle/>
          <a:p>
            <a:r>
              <a:rPr lang="en-US" sz="3600" dirty="0">
                <a:solidFill>
                  <a:schemeClr val="accent1">
                    <a:lumMod val="75000"/>
                  </a:schemeClr>
                </a:solidFill>
                <a:latin typeface="Garamond" panose="02020404030301010803" pitchFamily="18" charset="0"/>
              </a:rPr>
              <a:t> </a:t>
            </a:r>
            <a:r>
              <a:rPr lang="en-US" sz="3600" b="1" dirty="0">
                <a:solidFill>
                  <a:schemeClr val="accent1">
                    <a:lumMod val="75000"/>
                  </a:schemeClr>
                </a:solidFill>
                <a:latin typeface="Garamond" panose="02020404030301010803" pitchFamily="18" charset="0"/>
              </a:rPr>
              <a:t>Customer Segmentation – Calculate RFM</a:t>
            </a:r>
          </a:p>
        </p:txBody>
      </p:sp>
      <p:pic>
        <p:nvPicPr>
          <p:cNvPr id="9" name="Picture 8">
            <a:extLst>
              <a:ext uri="{FF2B5EF4-FFF2-40B4-BE49-F238E27FC236}">
                <a16:creationId xmlns:a16="http://schemas.microsoft.com/office/drawing/2014/main" id="{0428914F-ABBB-A248-BDCE-C3450604B0C0}"/>
              </a:ext>
            </a:extLst>
          </p:cNvPr>
          <p:cNvPicPr>
            <a:picLocks noChangeAspect="1"/>
          </p:cNvPicPr>
          <p:nvPr/>
        </p:nvPicPr>
        <p:blipFill>
          <a:blip r:embed="rId2"/>
          <a:stretch>
            <a:fillRect/>
          </a:stretch>
        </p:blipFill>
        <p:spPr>
          <a:xfrm>
            <a:off x="752354" y="3429000"/>
            <a:ext cx="5752870" cy="3053507"/>
          </a:xfrm>
          <a:prstGeom prst="rect">
            <a:avLst/>
          </a:prstGeom>
        </p:spPr>
      </p:pic>
      <p:pic>
        <p:nvPicPr>
          <p:cNvPr id="10" name="Picture 9">
            <a:extLst>
              <a:ext uri="{FF2B5EF4-FFF2-40B4-BE49-F238E27FC236}">
                <a16:creationId xmlns:a16="http://schemas.microsoft.com/office/drawing/2014/main" id="{0461D3FA-5071-644B-870E-829349717D95}"/>
              </a:ext>
            </a:extLst>
          </p:cNvPr>
          <p:cNvPicPr>
            <a:picLocks noChangeAspect="1"/>
          </p:cNvPicPr>
          <p:nvPr/>
        </p:nvPicPr>
        <p:blipFill>
          <a:blip r:embed="rId3"/>
          <a:stretch>
            <a:fillRect/>
          </a:stretch>
        </p:blipFill>
        <p:spPr>
          <a:xfrm>
            <a:off x="6909888" y="3316271"/>
            <a:ext cx="4289249" cy="3344160"/>
          </a:xfrm>
          <a:prstGeom prst="rect">
            <a:avLst/>
          </a:prstGeom>
        </p:spPr>
      </p:pic>
      <p:pic>
        <p:nvPicPr>
          <p:cNvPr id="11" name="Picture 10">
            <a:extLst>
              <a:ext uri="{FF2B5EF4-FFF2-40B4-BE49-F238E27FC236}">
                <a16:creationId xmlns:a16="http://schemas.microsoft.com/office/drawing/2014/main" id="{7522DD12-75ED-B14E-A6BD-D9685048D62B}"/>
              </a:ext>
            </a:extLst>
          </p:cNvPr>
          <p:cNvPicPr>
            <a:picLocks noChangeAspect="1"/>
          </p:cNvPicPr>
          <p:nvPr/>
        </p:nvPicPr>
        <p:blipFill>
          <a:blip r:embed="rId4"/>
          <a:stretch>
            <a:fillRect/>
          </a:stretch>
        </p:blipFill>
        <p:spPr>
          <a:xfrm>
            <a:off x="752354" y="828069"/>
            <a:ext cx="9198947" cy="2403544"/>
          </a:xfrm>
          <a:prstGeom prst="rect">
            <a:avLst/>
          </a:prstGeom>
        </p:spPr>
      </p:pic>
    </p:spTree>
    <p:extLst>
      <p:ext uri="{BB962C8B-B14F-4D97-AF65-F5344CB8AC3E}">
        <p14:creationId xmlns:p14="http://schemas.microsoft.com/office/powerpoint/2010/main" val="981587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2FF353B-6170-6447-B361-B326DE0C892F}"/>
              </a:ext>
            </a:extLst>
          </p:cNvPr>
          <p:cNvSpPr txBox="1"/>
          <p:nvPr/>
        </p:nvSpPr>
        <p:spPr>
          <a:xfrm>
            <a:off x="534155" y="97080"/>
            <a:ext cx="8845235" cy="646331"/>
          </a:xfrm>
          <a:prstGeom prst="rect">
            <a:avLst/>
          </a:prstGeom>
          <a:noFill/>
        </p:spPr>
        <p:txBody>
          <a:bodyPr wrap="square" rtlCol="0">
            <a:spAutoFit/>
          </a:bodyPr>
          <a:lstStyle/>
          <a:p>
            <a:r>
              <a:rPr lang="en-US" sz="3600" dirty="0">
                <a:solidFill>
                  <a:schemeClr val="accent1">
                    <a:lumMod val="75000"/>
                  </a:schemeClr>
                </a:solidFill>
                <a:latin typeface="Garamond" panose="02020404030301010803" pitchFamily="18" charset="0"/>
              </a:rPr>
              <a:t> </a:t>
            </a:r>
            <a:r>
              <a:rPr lang="en-US" sz="3600" b="1" dirty="0">
                <a:solidFill>
                  <a:schemeClr val="accent1">
                    <a:lumMod val="75000"/>
                  </a:schemeClr>
                </a:solidFill>
                <a:latin typeface="Garamond" panose="02020404030301010803" pitchFamily="18" charset="0"/>
              </a:rPr>
              <a:t>RFM data Pre-Processing</a:t>
            </a:r>
          </a:p>
        </p:txBody>
      </p:sp>
      <p:pic>
        <p:nvPicPr>
          <p:cNvPr id="6" name="Picture 5">
            <a:extLst>
              <a:ext uri="{FF2B5EF4-FFF2-40B4-BE49-F238E27FC236}">
                <a16:creationId xmlns:a16="http://schemas.microsoft.com/office/drawing/2014/main" id="{D7D9E2DE-2877-5C4B-BEC1-3A3C86FE8E44}"/>
              </a:ext>
            </a:extLst>
          </p:cNvPr>
          <p:cNvPicPr>
            <a:picLocks noChangeAspect="1"/>
          </p:cNvPicPr>
          <p:nvPr/>
        </p:nvPicPr>
        <p:blipFill>
          <a:blip r:embed="rId2"/>
          <a:stretch>
            <a:fillRect/>
          </a:stretch>
        </p:blipFill>
        <p:spPr>
          <a:xfrm>
            <a:off x="775502" y="844951"/>
            <a:ext cx="5939874" cy="3593352"/>
          </a:xfrm>
          <a:prstGeom prst="rect">
            <a:avLst/>
          </a:prstGeom>
        </p:spPr>
      </p:pic>
      <p:pic>
        <p:nvPicPr>
          <p:cNvPr id="7" name="Picture 6">
            <a:extLst>
              <a:ext uri="{FF2B5EF4-FFF2-40B4-BE49-F238E27FC236}">
                <a16:creationId xmlns:a16="http://schemas.microsoft.com/office/drawing/2014/main" id="{42C8D7A2-886F-974C-BCF0-3C2E608B7502}"/>
              </a:ext>
            </a:extLst>
          </p:cNvPr>
          <p:cNvPicPr>
            <a:picLocks noChangeAspect="1"/>
          </p:cNvPicPr>
          <p:nvPr/>
        </p:nvPicPr>
        <p:blipFill>
          <a:blip r:embed="rId3"/>
          <a:stretch>
            <a:fillRect/>
          </a:stretch>
        </p:blipFill>
        <p:spPr>
          <a:xfrm>
            <a:off x="7722433" y="844951"/>
            <a:ext cx="3313914" cy="3441209"/>
          </a:xfrm>
          <a:prstGeom prst="rect">
            <a:avLst/>
          </a:prstGeom>
          <a:solidFill>
            <a:schemeClr val="tx1">
              <a:alpha val="11000"/>
            </a:schemeClr>
          </a:solidFill>
          <a:ln>
            <a:solidFill>
              <a:schemeClr val="tx1"/>
            </a:solidFill>
          </a:ln>
          <a:effectLst>
            <a:outerShdw blurRad="50800" dist="38100" dir="5400000" algn="t" rotWithShape="0">
              <a:prstClr val="black">
                <a:alpha val="40000"/>
              </a:prstClr>
            </a:outerShdw>
          </a:effectLst>
        </p:spPr>
      </p:pic>
      <p:pic>
        <p:nvPicPr>
          <p:cNvPr id="8" name="Picture 7">
            <a:extLst>
              <a:ext uri="{FF2B5EF4-FFF2-40B4-BE49-F238E27FC236}">
                <a16:creationId xmlns:a16="http://schemas.microsoft.com/office/drawing/2014/main" id="{679E9CEC-1F26-434D-A381-321F2EBE5F78}"/>
              </a:ext>
            </a:extLst>
          </p:cNvPr>
          <p:cNvPicPr>
            <a:picLocks noChangeAspect="1"/>
          </p:cNvPicPr>
          <p:nvPr/>
        </p:nvPicPr>
        <p:blipFill>
          <a:blip r:embed="rId4"/>
          <a:stretch>
            <a:fillRect/>
          </a:stretch>
        </p:blipFill>
        <p:spPr>
          <a:xfrm>
            <a:off x="2598382" y="4539843"/>
            <a:ext cx="5939875" cy="2194454"/>
          </a:xfrm>
          <a:prstGeom prst="rect">
            <a:avLst/>
          </a:prstGeom>
        </p:spPr>
      </p:pic>
    </p:spTree>
    <p:extLst>
      <p:ext uri="{BB962C8B-B14F-4D97-AF65-F5344CB8AC3E}">
        <p14:creationId xmlns:p14="http://schemas.microsoft.com/office/powerpoint/2010/main" val="2019583001"/>
      </p:ext>
    </p:extLst>
  </p:cSld>
  <p:clrMapOvr>
    <a:masterClrMapping/>
  </p:clrMapOvr>
</p:sld>
</file>

<file path=ppt/theme/theme1.xml><?xml version="1.0" encoding="utf-8"?>
<a:theme xmlns:a="http://schemas.openxmlformats.org/drawingml/2006/main" name="Droplet">
  <a:themeElements>
    <a:clrScheme name="Droplet">
      <a:dk1>
        <a:sysClr val="windowText" lastClr="000000"/>
      </a:dk1>
      <a:lt1>
        <a:sysClr val="window" lastClr="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130000"/>
                <a:satMod val="150000"/>
                <a:lumMod val="112000"/>
              </a:schemeClr>
            </a:gs>
            <a:gs pos="100000">
              <a:schemeClr val="phClr">
                <a:shade val="92000"/>
                <a:satMod val="140000"/>
                <a:lumMod val="110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A633B6A3-9E7F-4C10-9C98-2517A3134361}"/>
    </a:ext>
  </a:extLst>
</a:theme>
</file>

<file path=docProps/app.xml><?xml version="1.0" encoding="utf-8"?>
<Properties xmlns="http://schemas.openxmlformats.org/officeDocument/2006/extended-properties" xmlns:vt="http://schemas.openxmlformats.org/officeDocument/2006/docPropsVTypes">
  <TotalTime>598</TotalTime>
  <Words>636</Words>
  <Application>Microsoft Macintosh PowerPoint</Application>
  <PresentationFormat>Widescreen</PresentationFormat>
  <Paragraphs>116</Paragraphs>
  <Slides>26</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26</vt:i4>
      </vt:variant>
    </vt:vector>
  </HeadingPairs>
  <TitlesOfParts>
    <vt:vector size="32" baseType="lpstr">
      <vt:lpstr>Arial</vt:lpstr>
      <vt:lpstr>Cambria Math</vt:lpstr>
      <vt:lpstr>Garamond</vt:lpstr>
      <vt:lpstr>Mistral</vt:lpstr>
      <vt:lpstr>Tw Cen MT</vt:lpstr>
      <vt:lpstr>Droplet</vt:lpstr>
      <vt:lpstr>Customer and MARKET BASKET ANALYSIS FOR AN ONLINE RETAIL</vt:lpstr>
      <vt:lpstr>INTRODUCTION</vt:lpstr>
      <vt:lpstr>DATA SET</vt:lpstr>
      <vt:lpstr>RESEARCH PROBLEMS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Customer and MARKET BASKET ANALYSIS FOR AN ONLINE RETAIL</dc:title>
  <dc:creator>Bhavya Sree Bindela</dc:creator>
  <cp:lastModifiedBy>Bhavya Sree Bindela</cp:lastModifiedBy>
  <cp:revision>66</cp:revision>
  <dcterms:created xsi:type="dcterms:W3CDTF">2020-11-14T21:54:40Z</dcterms:created>
  <dcterms:modified xsi:type="dcterms:W3CDTF">2020-11-16T03:46:34Z</dcterms:modified>
</cp:coreProperties>
</file>